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5" r:id="rId1"/>
  </p:sldMasterIdLst>
  <p:sldIdLst>
    <p:sldId id="257" r:id="rId2"/>
    <p:sldId id="256" r:id="rId3"/>
    <p:sldId id="258" r:id="rId4"/>
    <p:sldId id="260" r:id="rId5"/>
    <p:sldId id="293" r:id="rId6"/>
    <p:sldId id="292" r:id="rId7"/>
    <p:sldId id="262" r:id="rId8"/>
    <p:sldId id="263" r:id="rId9"/>
    <p:sldId id="264" r:id="rId10"/>
    <p:sldId id="265" r:id="rId11"/>
    <p:sldId id="266" r:id="rId12"/>
    <p:sldId id="268" r:id="rId13"/>
    <p:sldId id="270" r:id="rId14"/>
    <p:sldId id="269" r:id="rId15"/>
    <p:sldId id="271" r:id="rId16"/>
    <p:sldId id="259" r:id="rId17"/>
    <p:sldId id="273" r:id="rId18"/>
    <p:sldId id="274" r:id="rId19"/>
    <p:sldId id="276" r:id="rId20"/>
    <p:sldId id="277" r:id="rId21"/>
    <p:sldId id="278" r:id="rId22"/>
    <p:sldId id="279" r:id="rId23"/>
    <p:sldId id="296" r:id="rId24"/>
    <p:sldId id="281" r:id="rId25"/>
    <p:sldId id="280" r:id="rId26"/>
    <p:sldId id="283" r:id="rId27"/>
    <p:sldId id="294" r:id="rId28"/>
    <p:sldId id="285" r:id="rId29"/>
    <p:sldId id="295" r:id="rId30"/>
    <p:sldId id="272" r:id="rId31"/>
    <p:sldId id="288" r:id="rId32"/>
    <p:sldId id="291" r:id="rId33"/>
    <p:sldId id="297"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842" autoAdjust="0"/>
  </p:normalViewPr>
  <p:slideViewPr>
    <p:cSldViewPr snapToGrid="0">
      <p:cViewPr varScale="1">
        <p:scale>
          <a:sx n="59" d="100"/>
          <a:sy n="59" d="100"/>
        </p:scale>
        <p:origin x="96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49646A4-2334-42A4-90FA-1E8D78842614}"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D99B3F-AB45-48EC-A224-E1BA1967EB90}" type="slidenum">
              <a:rPr lang="en-US" smtClean="0"/>
              <a:t>‹#›</a:t>
            </a:fld>
            <a:endParaRPr lang="en-US"/>
          </a:p>
        </p:txBody>
      </p:sp>
    </p:spTree>
    <p:extLst>
      <p:ext uri="{BB962C8B-B14F-4D97-AF65-F5344CB8AC3E}">
        <p14:creationId xmlns:p14="http://schemas.microsoft.com/office/powerpoint/2010/main" val="1176474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9646A4-2334-42A4-90FA-1E8D78842614}"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D99B3F-AB45-48EC-A224-E1BA1967EB90}" type="slidenum">
              <a:rPr lang="en-US" smtClean="0"/>
              <a:t>‹#›</a:t>
            </a:fld>
            <a:endParaRPr lang="en-US"/>
          </a:p>
        </p:txBody>
      </p:sp>
    </p:spTree>
    <p:extLst>
      <p:ext uri="{BB962C8B-B14F-4D97-AF65-F5344CB8AC3E}">
        <p14:creationId xmlns:p14="http://schemas.microsoft.com/office/powerpoint/2010/main" val="3945119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9646A4-2334-42A4-90FA-1E8D78842614}"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D99B3F-AB45-48EC-A224-E1BA1967EB90}"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3890202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9646A4-2334-42A4-90FA-1E8D78842614}"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D99B3F-AB45-48EC-A224-E1BA1967EB90}" type="slidenum">
              <a:rPr lang="en-US" smtClean="0"/>
              <a:t>‹#›</a:t>
            </a:fld>
            <a:endParaRPr lang="en-US"/>
          </a:p>
        </p:txBody>
      </p:sp>
    </p:spTree>
    <p:extLst>
      <p:ext uri="{BB962C8B-B14F-4D97-AF65-F5344CB8AC3E}">
        <p14:creationId xmlns:p14="http://schemas.microsoft.com/office/powerpoint/2010/main" val="13059927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9646A4-2334-42A4-90FA-1E8D78842614}"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D99B3F-AB45-48EC-A224-E1BA1967EB90}"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006446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9646A4-2334-42A4-90FA-1E8D78842614}"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D99B3F-AB45-48EC-A224-E1BA1967EB90}" type="slidenum">
              <a:rPr lang="en-US" smtClean="0"/>
              <a:t>‹#›</a:t>
            </a:fld>
            <a:endParaRPr lang="en-US"/>
          </a:p>
        </p:txBody>
      </p:sp>
    </p:spTree>
    <p:extLst>
      <p:ext uri="{BB962C8B-B14F-4D97-AF65-F5344CB8AC3E}">
        <p14:creationId xmlns:p14="http://schemas.microsoft.com/office/powerpoint/2010/main" val="118863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9646A4-2334-42A4-90FA-1E8D78842614}"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D99B3F-AB45-48EC-A224-E1BA1967EB90}" type="slidenum">
              <a:rPr lang="en-US" smtClean="0"/>
              <a:t>‹#›</a:t>
            </a:fld>
            <a:endParaRPr lang="en-US"/>
          </a:p>
        </p:txBody>
      </p:sp>
    </p:spTree>
    <p:extLst>
      <p:ext uri="{BB962C8B-B14F-4D97-AF65-F5344CB8AC3E}">
        <p14:creationId xmlns:p14="http://schemas.microsoft.com/office/powerpoint/2010/main" val="40801041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9646A4-2334-42A4-90FA-1E8D78842614}"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D99B3F-AB45-48EC-A224-E1BA1967EB90}" type="slidenum">
              <a:rPr lang="en-US" smtClean="0"/>
              <a:t>‹#›</a:t>
            </a:fld>
            <a:endParaRPr lang="en-US"/>
          </a:p>
        </p:txBody>
      </p:sp>
    </p:spTree>
    <p:extLst>
      <p:ext uri="{BB962C8B-B14F-4D97-AF65-F5344CB8AC3E}">
        <p14:creationId xmlns:p14="http://schemas.microsoft.com/office/powerpoint/2010/main" val="1084151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9646A4-2334-42A4-90FA-1E8D78842614}"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D99B3F-AB45-48EC-A224-E1BA1967EB90}" type="slidenum">
              <a:rPr lang="en-US" smtClean="0"/>
              <a:t>‹#›</a:t>
            </a:fld>
            <a:endParaRPr lang="en-US"/>
          </a:p>
        </p:txBody>
      </p:sp>
    </p:spTree>
    <p:extLst>
      <p:ext uri="{BB962C8B-B14F-4D97-AF65-F5344CB8AC3E}">
        <p14:creationId xmlns:p14="http://schemas.microsoft.com/office/powerpoint/2010/main" val="1722302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9646A4-2334-42A4-90FA-1E8D78842614}"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D99B3F-AB45-48EC-A224-E1BA1967EB90}" type="slidenum">
              <a:rPr lang="en-US" smtClean="0"/>
              <a:t>‹#›</a:t>
            </a:fld>
            <a:endParaRPr lang="en-US"/>
          </a:p>
        </p:txBody>
      </p:sp>
    </p:spTree>
    <p:extLst>
      <p:ext uri="{BB962C8B-B14F-4D97-AF65-F5344CB8AC3E}">
        <p14:creationId xmlns:p14="http://schemas.microsoft.com/office/powerpoint/2010/main" val="556005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9646A4-2334-42A4-90FA-1E8D78842614}" type="datetimeFigureOut">
              <a:rPr lang="en-US" smtClean="0"/>
              <a:t>11/7/2022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D99B3F-AB45-48EC-A224-E1BA1967EB90}" type="slidenum">
              <a:rPr lang="en-US" smtClean="0"/>
              <a:t>‹#›</a:t>
            </a:fld>
            <a:endParaRPr lang="en-US"/>
          </a:p>
        </p:txBody>
      </p:sp>
    </p:spTree>
    <p:extLst>
      <p:ext uri="{BB962C8B-B14F-4D97-AF65-F5344CB8AC3E}">
        <p14:creationId xmlns:p14="http://schemas.microsoft.com/office/powerpoint/2010/main" val="3202546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9646A4-2334-42A4-90FA-1E8D78842614}" type="datetimeFigureOut">
              <a:rPr lang="en-US" smtClean="0"/>
              <a:t>11/7/2022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D99B3F-AB45-48EC-A224-E1BA1967EB90}" type="slidenum">
              <a:rPr lang="en-US" smtClean="0"/>
              <a:t>‹#›</a:t>
            </a:fld>
            <a:endParaRPr lang="en-US"/>
          </a:p>
        </p:txBody>
      </p:sp>
    </p:spTree>
    <p:extLst>
      <p:ext uri="{BB962C8B-B14F-4D97-AF65-F5344CB8AC3E}">
        <p14:creationId xmlns:p14="http://schemas.microsoft.com/office/powerpoint/2010/main" val="2376232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49646A4-2334-42A4-90FA-1E8D78842614}" type="datetimeFigureOut">
              <a:rPr lang="en-US" smtClean="0"/>
              <a:t>11/7/2022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D99B3F-AB45-48EC-A224-E1BA1967EB90}" type="slidenum">
              <a:rPr lang="en-US" smtClean="0"/>
              <a:t>‹#›</a:t>
            </a:fld>
            <a:endParaRPr lang="en-US"/>
          </a:p>
        </p:txBody>
      </p:sp>
    </p:spTree>
    <p:extLst>
      <p:ext uri="{BB962C8B-B14F-4D97-AF65-F5344CB8AC3E}">
        <p14:creationId xmlns:p14="http://schemas.microsoft.com/office/powerpoint/2010/main" val="2897355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9646A4-2334-42A4-90FA-1E8D78842614}" type="datetimeFigureOut">
              <a:rPr lang="en-US" smtClean="0"/>
              <a:t>11/7/2022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D99B3F-AB45-48EC-A224-E1BA1967EB90}" type="slidenum">
              <a:rPr lang="en-US" smtClean="0"/>
              <a:t>‹#›</a:t>
            </a:fld>
            <a:endParaRPr lang="en-US"/>
          </a:p>
        </p:txBody>
      </p:sp>
    </p:spTree>
    <p:extLst>
      <p:ext uri="{BB962C8B-B14F-4D97-AF65-F5344CB8AC3E}">
        <p14:creationId xmlns:p14="http://schemas.microsoft.com/office/powerpoint/2010/main" val="783711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9646A4-2334-42A4-90FA-1E8D78842614}" type="datetimeFigureOut">
              <a:rPr lang="en-US" smtClean="0"/>
              <a:t>11/7/2022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D99B3F-AB45-48EC-A224-E1BA1967EB90}" type="slidenum">
              <a:rPr lang="en-US" smtClean="0"/>
              <a:t>‹#›</a:t>
            </a:fld>
            <a:endParaRPr lang="en-US"/>
          </a:p>
        </p:txBody>
      </p:sp>
    </p:spTree>
    <p:extLst>
      <p:ext uri="{BB962C8B-B14F-4D97-AF65-F5344CB8AC3E}">
        <p14:creationId xmlns:p14="http://schemas.microsoft.com/office/powerpoint/2010/main" val="2626785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9646A4-2334-42A4-90FA-1E8D78842614}" type="datetimeFigureOut">
              <a:rPr lang="en-US" smtClean="0"/>
              <a:t>11/7/2022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D99B3F-AB45-48EC-A224-E1BA1967EB90}" type="slidenum">
              <a:rPr lang="en-US" smtClean="0"/>
              <a:t>‹#›</a:t>
            </a:fld>
            <a:endParaRPr lang="en-US"/>
          </a:p>
        </p:txBody>
      </p:sp>
    </p:spTree>
    <p:extLst>
      <p:ext uri="{BB962C8B-B14F-4D97-AF65-F5344CB8AC3E}">
        <p14:creationId xmlns:p14="http://schemas.microsoft.com/office/powerpoint/2010/main" val="1237720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49646A4-2334-42A4-90FA-1E8D78842614}" type="datetimeFigureOut">
              <a:rPr lang="en-US" smtClean="0"/>
              <a:t>11/7/2022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1D99B3F-AB45-48EC-A224-E1BA1967EB90}" type="slidenum">
              <a:rPr lang="en-US" smtClean="0"/>
              <a:t>‹#›</a:t>
            </a:fld>
            <a:endParaRPr lang="en-US"/>
          </a:p>
        </p:txBody>
      </p:sp>
    </p:spTree>
    <p:extLst>
      <p:ext uri="{BB962C8B-B14F-4D97-AF65-F5344CB8AC3E}">
        <p14:creationId xmlns:p14="http://schemas.microsoft.com/office/powerpoint/2010/main" val="3285247081"/>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 id="2147483840" r:id="rId15"/>
    <p:sldLayoutId id="2147483841"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1BDCB-9E6A-BAEE-F69D-E61F1641D527}"/>
              </a:ext>
            </a:extLst>
          </p:cNvPr>
          <p:cNvSpPr>
            <a:spLocks noGrp="1"/>
          </p:cNvSpPr>
          <p:nvPr>
            <p:ph type="title"/>
          </p:nvPr>
        </p:nvSpPr>
        <p:spPr>
          <a:xfrm>
            <a:off x="1658409" y="159887"/>
            <a:ext cx="8596668" cy="1320800"/>
          </a:xfrm>
        </p:spPr>
        <p:txBody>
          <a:bodyPr>
            <a:normAutofit/>
          </a:bodyPr>
          <a:lstStyle/>
          <a:p>
            <a:pPr marL="0" marR="0" algn="ctr">
              <a:lnSpc>
                <a:spcPct val="107000"/>
              </a:lnSpc>
              <a:spcBef>
                <a:spcPts val="0"/>
              </a:spcBef>
              <a:spcAft>
                <a:spcPts val="500"/>
              </a:spcAft>
            </a:pPr>
            <a:r>
              <a:rPr lang="vi-VN" sz="20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HỌC VIỆN KỸ THUẬT MẬT MÃ</a:t>
            </a:r>
            <a:br>
              <a:rPr lang="en-US" sz="2000">
                <a:effectLst/>
                <a:latin typeface="Times New Roman" panose="02020603050405020304" pitchFamily="18" charset="0"/>
                <a:ea typeface="Arial" panose="020B0604020202020204" pitchFamily="34" charset="0"/>
                <a:cs typeface="Times New Roman" panose="02020603050405020304" pitchFamily="18" charset="0"/>
              </a:rPr>
            </a:br>
            <a:r>
              <a:rPr lang="en-US" sz="20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KHOA CÔNG NGHỆ THÔNG TIN</a:t>
            </a:r>
            <a:br>
              <a:rPr lang="en-US" sz="1800">
                <a:effectLst/>
                <a:latin typeface="Times New Roman" panose="02020603050405020304" pitchFamily="18" charset="0"/>
                <a:ea typeface="Arial" panose="020B0604020202020204" pitchFamily="34" charset="0"/>
                <a:cs typeface="Times New Roman" panose="02020603050405020304" pitchFamily="18" charset="0"/>
              </a:rPr>
            </a:br>
            <a:endParaRPr lang="en-US" sz="2400">
              <a:solidFill>
                <a:schemeClr val="tx1"/>
              </a:solidFill>
            </a:endParaRPr>
          </a:p>
        </p:txBody>
      </p:sp>
      <p:pic>
        <p:nvPicPr>
          <p:cNvPr id="6" name="Content Placeholder 5">
            <a:extLst>
              <a:ext uri="{FF2B5EF4-FFF2-40B4-BE49-F238E27FC236}">
                <a16:creationId xmlns:a16="http://schemas.microsoft.com/office/drawing/2014/main" id="{ABD03C4D-1846-F602-E156-2EAF01A0632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167086" y="930985"/>
            <a:ext cx="1407864" cy="1399607"/>
          </a:xfrm>
        </p:spPr>
      </p:pic>
      <p:sp>
        <p:nvSpPr>
          <p:cNvPr id="4" name="Content Placeholder 3">
            <a:extLst>
              <a:ext uri="{FF2B5EF4-FFF2-40B4-BE49-F238E27FC236}">
                <a16:creationId xmlns:a16="http://schemas.microsoft.com/office/drawing/2014/main" id="{28DAB226-5696-81DD-7521-DDCF3B34B361}"/>
              </a:ext>
            </a:extLst>
          </p:cNvPr>
          <p:cNvSpPr>
            <a:spLocks noGrp="1"/>
          </p:cNvSpPr>
          <p:nvPr>
            <p:ph sz="half" idx="2"/>
          </p:nvPr>
        </p:nvSpPr>
        <p:spPr>
          <a:xfrm>
            <a:off x="338137" y="2441290"/>
            <a:ext cx="11515725" cy="4286250"/>
          </a:xfrm>
        </p:spPr>
        <p:txBody>
          <a:bodyPr>
            <a:normAutofit fontScale="92500" lnSpcReduction="20000"/>
          </a:bodyPr>
          <a:lstStyle/>
          <a:p>
            <a:pPr marL="0" indent="0" algn="ctr">
              <a:buNone/>
            </a:pPr>
            <a:r>
              <a:rPr lang="vi-VN" sz="20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BÁO CÁO MÔN HỌC </a:t>
            </a:r>
            <a:endParaRPr lang="en-US" sz="20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0" indent="0" algn="ctr">
              <a:buNone/>
            </a:pPr>
            <a:r>
              <a:rPr lang="en-US" sz="2600" b="1">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HỆ ĐIỀU HÀNH NHÚNG THỜI GIAN THỰC</a:t>
            </a:r>
            <a:endParaRPr lang="en-US" sz="26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0" indent="0">
              <a:buNone/>
            </a:pPr>
            <a:endParaRPr lang="en-US"/>
          </a:p>
          <a:p>
            <a:pPr marL="0" indent="0">
              <a:buNone/>
            </a:pPr>
            <a:r>
              <a:rPr lang="vi-VN" sz="1800">
                <a:effectLst/>
                <a:latin typeface="Times New Roman" panose="02020603050405020304" pitchFamily="18" charset="0"/>
                <a:ea typeface="Arial" panose="020B0604020202020204" pitchFamily="34" charset="0"/>
                <a:cs typeface="Times New Roman" panose="02020603050405020304" pitchFamily="18" charset="0"/>
              </a:rPr>
              <a:t>Đề tài:</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p>
            <a:pPr marL="0" marR="0" indent="0" algn="ctr">
              <a:lnSpc>
                <a:spcPct val="107000"/>
              </a:lnSpc>
              <a:spcBef>
                <a:spcPts val="0"/>
              </a:spcBef>
              <a:spcAft>
                <a:spcPts val="500"/>
              </a:spcAft>
              <a:buNone/>
            </a:pPr>
            <a:r>
              <a:rPr lang="vi-VN" sz="2400" b="1">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a:t>
            </a:r>
            <a:r>
              <a:rPr lang="vi-VN" sz="2400" b="1" spc="15">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NGHIÊN CỨU PHÁT TRIỂN HỆ THỐNG CỬA TỰ ĐỘNG SỬ DỤNG HỆ ĐIỀU HÀNH THỜI GIAN THỰC FREERTOS</a:t>
            </a:r>
            <a:endParaRPr lang="en-US" sz="2400">
              <a:effectLst/>
              <a:latin typeface="Times New Roman" panose="02020603050405020304" pitchFamily="18" charset="0"/>
              <a:ea typeface="Arial" panose="020B0604020202020204" pitchFamily="34" charset="0"/>
              <a:cs typeface="Times New Roman" panose="02020603050405020304" pitchFamily="18" charset="0"/>
            </a:endParaRPr>
          </a:p>
          <a:p>
            <a:pPr marL="0" indent="0" algn="ctr">
              <a:buNone/>
            </a:pPr>
            <a:endParaRPr lang="en-US" sz="2400" b="1">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0" indent="0">
              <a:lnSpc>
                <a:spcPct val="107000"/>
              </a:lnSpc>
              <a:spcBef>
                <a:spcPts val="0"/>
              </a:spcBef>
              <a:spcAft>
                <a:spcPts val="500"/>
              </a:spcAft>
              <a:buNone/>
            </a:pPr>
            <a:r>
              <a:rPr lang="en-US" sz="18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a:t>
            </a:r>
            <a:r>
              <a:rPr lang="vi-VN" sz="18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Giảng viên hướng dẫn:  </a:t>
            </a:r>
            <a:r>
              <a:rPr lang="vi-VN" sz="1800" b="1">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ThS. Lê </a:t>
            </a:r>
            <a:r>
              <a:rPr lang="en-US" b="1"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Thị</a:t>
            </a:r>
            <a:r>
              <a:rPr lang="en-US" b="1">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en-US" b="1"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Hồng</a:t>
            </a:r>
            <a:r>
              <a:rPr lang="en-US" b="1">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en-US" b="1"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Vân</a:t>
            </a:r>
            <a:endParaRPr lang="en-US" sz="1800" b="1">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0" indent="0">
              <a:lnSpc>
                <a:spcPct val="107000"/>
              </a:lnSpc>
              <a:spcBef>
                <a:spcPts val="0"/>
              </a:spcBef>
              <a:spcAft>
                <a:spcPts val="500"/>
              </a:spcAft>
              <a:buNone/>
            </a:pPr>
            <a:r>
              <a:rPr lang="en-US" sz="18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a:t>
            </a:r>
            <a:r>
              <a:rPr lang="vi-VN" sz="18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Sinh viên thực hiện</a:t>
            </a:r>
            <a:r>
              <a:rPr lang="en-US" sz="18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a:t>
            </a:r>
          </a:p>
          <a:p>
            <a:pPr marL="0" marR="0" indent="0">
              <a:lnSpc>
                <a:spcPct val="107000"/>
              </a:lnSpc>
              <a:spcBef>
                <a:spcPts val="0"/>
              </a:spcBef>
              <a:spcAft>
                <a:spcPts val="500"/>
              </a:spcAft>
              <a:buNone/>
            </a:pPr>
            <a:r>
              <a:rPr lang="en-US" sz="1800" b="1">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b="1">
                <a:solidFill>
                  <a:schemeClr val="tx1"/>
                </a:solidFill>
                <a:latin typeface="Times New Roman" panose="02020603050405020304" pitchFamily="18" charset="0"/>
                <a:ea typeface="Arial" panose="020B0604020202020204" pitchFamily="34" charset="0"/>
                <a:cs typeface="Times New Roman" panose="02020603050405020304" pitchFamily="18" charset="0"/>
              </a:rPr>
              <a:t>Nguyễn Văn Linh                       </a:t>
            </a:r>
            <a:r>
              <a:rPr lang="vi-VN" sz="1800" b="1">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MSV: CT0404</a:t>
            </a:r>
            <a:r>
              <a:rPr lang="en-US" sz="1800" b="1">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29</a:t>
            </a:r>
          </a:p>
          <a:p>
            <a:pPr marL="0" marR="0" indent="0">
              <a:lnSpc>
                <a:spcPct val="107000"/>
              </a:lnSpc>
              <a:spcBef>
                <a:spcPts val="0"/>
              </a:spcBef>
              <a:spcAft>
                <a:spcPts val="500"/>
              </a:spcAft>
              <a:buNone/>
            </a:pPr>
            <a:r>
              <a:rPr lang="en-US" sz="1800" b="1">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a:t>
            </a:r>
            <a:r>
              <a:rPr lang="vi-VN" sz="1800" b="1">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Nguyễn Vă</a:t>
            </a:r>
            <a:r>
              <a:rPr lang="en-US" sz="1800" b="1">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n </a:t>
            </a:r>
            <a:r>
              <a:rPr lang="en-US" sz="1800" b="1" err="1">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Duy</a:t>
            </a:r>
            <a:r>
              <a:rPr lang="vi-VN" sz="1800" b="1">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b="1">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a:t>
            </a:r>
            <a:r>
              <a:rPr lang="vi-VN" sz="1800" b="1">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MSV: CT0404</a:t>
            </a:r>
            <a:r>
              <a:rPr lang="en-US" sz="1800" b="1">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10</a:t>
            </a:r>
          </a:p>
          <a:p>
            <a:pPr marL="0" marR="0" indent="0">
              <a:lnSpc>
                <a:spcPct val="107000"/>
              </a:lnSpc>
              <a:spcBef>
                <a:spcPts val="0"/>
              </a:spcBef>
              <a:spcAft>
                <a:spcPts val="500"/>
              </a:spcAft>
              <a:buNone/>
            </a:pPr>
            <a:r>
              <a:rPr lang="en-US" sz="1800" b="1">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b="1"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Vũ</a:t>
            </a:r>
            <a:r>
              <a:rPr lang="en-US" b="1">
                <a:solidFill>
                  <a:schemeClr val="tx1"/>
                </a:solidFill>
                <a:latin typeface="Times New Roman" panose="02020603050405020304" pitchFamily="18" charset="0"/>
                <a:ea typeface="Arial" panose="020B0604020202020204" pitchFamily="34" charset="0"/>
                <a:cs typeface="Times New Roman" panose="02020603050405020304" pitchFamily="18" charset="0"/>
              </a:rPr>
              <a:t> Văn </a:t>
            </a:r>
            <a:r>
              <a:rPr lang="en-US" b="1"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Quý</a:t>
            </a:r>
            <a:r>
              <a:rPr lang="en-US" b="1">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vi-VN" sz="1800" b="1">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1800" b="1">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a:t>
            </a:r>
            <a:r>
              <a:rPr lang="vi-VN" sz="1800" b="1">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MSV: CT040</a:t>
            </a:r>
            <a:r>
              <a:rPr lang="en-US" sz="1800" b="1">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4</a:t>
            </a:r>
            <a:r>
              <a:rPr lang="vi-VN" sz="1800" b="1">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3</a:t>
            </a:r>
            <a:r>
              <a:rPr lang="en-US" sz="1800" b="1">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9</a:t>
            </a:r>
          </a:p>
          <a:p>
            <a:pPr marL="0" marR="0" indent="0" algn="just">
              <a:lnSpc>
                <a:spcPct val="107000"/>
              </a:lnSpc>
              <a:spcBef>
                <a:spcPts val="0"/>
              </a:spcBef>
              <a:spcAft>
                <a:spcPts val="500"/>
              </a:spcAft>
              <a:buNone/>
            </a:pPr>
            <a:r>
              <a:rPr lang="vi-VN" sz="1800" b="1">
                <a:effectLst/>
                <a:latin typeface="Times New Roman" panose="02020603050405020304" pitchFamily="18" charset="0"/>
                <a:ea typeface="Arial" panose="020B0604020202020204" pitchFamily="34" charset="0"/>
                <a:cs typeface="Times New Roman" panose="02020603050405020304" pitchFamily="18" charset="0"/>
              </a:rPr>
              <a:t> </a:t>
            </a:r>
            <a:endParaRPr lang="en-US" sz="1800" b="1">
              <a:effectLst/>
              <a:latin typeface="Times New Roman" panose="02020603050405020304" pitchFamily="18" charset="0"/>
              <a:ea typeface="Arial" panose="020B0604020202020204" pitchFamily="34" charset="0"/>
              <a:cs typeface="Times New Roman" panose="02020603050405020304" pitchFamily="18" charset="0"/>
            </a:endParaRPr>
          </a:p>
          <a:p>
            <a:pPr marL="0" indent="0" algn="r">
              <a:buNone/>
            </a:pPr>
            <a:endParaRPr lang="en-US" sz="24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0" indent="0">
              <a:buNone/>
            </a:pPr>
            <a:endParaRPr lang="en-US"/>
          </a:p>
        </p:txBody>
      </p:sp>
    </p:spTree>
    <p:extLst>
      <p:ext uri="{BB962C8B-B14F-4D97-AF65-F5344CB8AC3E}">
        <p14:creationId xmlns:p14="http://schemas.microsoft.com/office/powerpoint/2010/main" val="1845268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5536D-A693-E282-28B3-86CC24EC8F4D}"/>
              </a:ext>
            </a:extLst>
          </p:cNvPr>
          <p:cNvSpPr>
            <a:spLocks noGrp="1"/>
          </p:cNvSpPr>
          <p:nvPr>
            <p:ph type="title"/>
          </p:nvPr>
        </p:nvSpPr>
        <p:spPr>
          <a:xfrm>
            <a:off x="2313094" y="172720"/>
            <a:ext cx="8192346" cy="731520"/>
          </a:xfrm>
        </p:spPr>
        <p:txBody>
          <a:bodyPr>
            <a:normAutofit/>
          </a:bodyPr>
          <a:lstStyle/>
          <a:p>
            <a:r>
              <a:rPr lang="en-US" sz="3200" b="1">
                <a:solidFill>
                  <a:schemeClr val="tx1"/>
                </a:solidFill>
                <a:latin typeface="Times New Roman" panose="02020603050405020304" pitchFamily="18" charset="0"/>
                <a:cs typeface="Times New Roman" panose="02020603050405020304" pitchFamily="18" charset="0"/>
              </a:rPr>
              <a:t>CHƯƠNG 1 : TỔNG QUAN</a:t>
            </a:r>
          </a:p>
        </p:txBody>
      </p:sp>
      <p:sp>
        <p:nvSpPr>
          <p:cNvPr id="3" name="Content Placeholder 2">
            <a:extLst>
              <a:ext uri="{FF2B5EF4-FFF2-40B4-BE49-F238E27FC236}">
                <a16:creationId xmlns:a16="http://schemas.microsoft.com/office/drawing/2014/main" id="{6C89D8D6-FCAF-7C36-AB89-F825A2583C9F}"/>
              </a:ext>
            </a:extLst>
          </p:cNvPr>
          <p:cNvSpPr>
            <a:spLocks noGrp="1"/>
          </p:cNvSpPr>
          <p:nvPr>
            <p:ph idx="1"/>
          </p:nvPr>
        </p:nvSpPr>
        <p:spPr>
          <a:xfrm>
            <a:off x="243840" y="1026161"/>
            <a:ext cx="10261600" cy="5831839"/>
          </a:xfrm>
        </p:spPr>
        <p:txBody>
          <a:bodyPr>
            <a:normAutofit/>
          </a:bodyPr>
          <a:lstStyle/>
          <a:p>
            <a:pPr marL="0" indent="0">
              <a:buNone/>
            </a:pP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1.3</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Các</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thiết</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bị</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sử</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dụng</a:t>
            </a:r>
            <a:endPar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a:p>
            <a:pPr marL="0" indent="0">
              <a:buNone/>
            </a:pP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1.3.1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Thiết</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bị</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phần</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cứng</a:t>
            </a:r>
            <a:endParaRPr lang="vi-VN" sz="2400" b="1" noProof="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a:p>
            <a:pPr marL="0" indent="0">
              <a:buNone/>
            </a:pPr>
            <a:endParaRPr lang="en-US" sz="2400" b="1">
              <a:effectLst/>
              <a:latin typeface="Times New Roman" panose="02020603050405020304" pitchFamily="18" charset="0"/>
              <a:ea typeface="Arial" panose="020B0604020202020204" pitchFamily="34" charset="0"/>
              <a:cs typeface="Times New Roman" panose="02020603050405020304" pitchFamily="18" charset="0"/>
            </a:endParaRPr>
          </a:p>
          <a:p>
            <a:pPr marL="0" indent="0">
              <a:buNone/>
            </a:pPr>
            <a:endParaRPr lang="en-US"/>
          </a:p>
        </p:txBody>
      </p:sp>
      <p:sp>
        <p:nvSpPr>
          <p:cNvPr id="8" name="TextBox 7">
            <a:extLst>
              <a:ext uri="{FF2B5EF4-FFF2-40B4-BE49-F238E27FC236}">
                <a16:creationId xmlns:a16="http://schemas.microsoft.com/office/drawing/2014/main" id="{E3996CB8-0D15-1E72-5E1F-79ED73D51CA6}"/>
              </a:ext>
            </a:extLst>
          </p:cNvPr>
          <p:cNvSpPr txBox="1"/>
          <p:nvPr/>
        </p:nvSpPr>
        <p:spPr>
          <a:xfrm>
            <a:off x="6096000" y="3360451"/>
            <a:ext cx="2694647" cy="369332"/>
          </a:xfrm>
          <a:prstGeom prst="rect">
            <a:avLst/>
          </a:prstGeom>
          <a:noFill/>
        </p:spPr>
        <p:txBody>
          <a:bodyPr wrap="square">
            <a:spAutoFit/>
          </a:bodyPr>
          <a:lstStyle/>
          <a:p>
            <a:r>
              <a:rPr lang="en-US" b="1" err="1">
                <a:latin typeface="Times New Roman" panose="02020603050405020304" pitchFamily="18" charset="0"/>
              </a:rPr>
              <a:t>Màn</a:t>
            </a:r>
            <a:r>
              <a:rPr lang="en-US" b="1">
                <a:latin typeface="Times New Roman" panose="02020603050405020304" pitchFamily="18" charset="0"/>
              </a:rPr>
              <a:t> </a:t>
            </a:r>
            <a:r>
              <a:rPr lang="en-US" b="1" err="1">
                <a:latin typeface="Times New Roman" panose="02020603050405020304" pitchFamily="18" charset="0"/>
              </a:rPr>
              <a:t>hình</a:t>
            </a:r>
            <a:r>
              <a:rPr lang="en-US" b="1">
                <a:latin typeface="Times New Roman" panose="02020603050405020304" pitchFamily="18" charset="0"/>
              </a:rPr>
              <a:t> LCD 1602</a:t>
            </a:r>
            <a:endParaRPr lang="en-US" b="1"/>
          </a:p>
        </p:txBody>
      </p:sp>
      <p:sp>
        <p:nvSpPr>
          <p:cNvPr id="9" name="TextBox 8">
            <a:extLst>
              <a:ext uri="{FF2B5EF4-FFF2-40B4-BE49-F238E27FC236}">
                <a16:creationId xmlns:a16="http://schemas.microsoft.com/office/drawing/2014/main" id="{5A65321A-5FE9-FE3C-FD0F-87E3AF6C41A1}"/>
              </a:ext>
            </a:extLst>
          </p:cNvPr>
          <p:cNvSpPr txBox="1"/>
          <p:nvPr/>
        </p:nvSpPr>
        <p:spPr>
          <a:xfrm>
            <a:off x="597915" y="3402634"/>
            <a:ext cx="6033419" cy="2868478"/>
          </a:xfrm>
          <a:prstGeom prst="rect">
            <a:avLst/>
          </a:prstGeom>
          <a:noFill/>
        </p:spPr>
        <p:txBody>
          <a:bodyPr wrap="square">
            <a:spAutoFit/>
          </a:bodyPr>
          <a:lstStyle/>
          <a:p>
            <a:pPr marL="0" marR="0">
              <a:lnSpc>
                <a:spcPct val="107000"/>
              </a:lnSpc>
              <a:spcBef>
                <a:spcPts val="0"/>
              </a:spcBef>
              <a:spcAft>
                <a:spcPts val="500"/>
              </a:spcAft>
            </a:pPr>
            <a:r>
              <a:rPr lang="vi-VN" sz="1800" b="1">
                <a:effectLst/>
                <a:latin typeface="Times New Roman" panose="02020603050405020304" pitchFamily="18" charset="0"/>
                <a:ea typeface="Arial" panose="020B0604020202020204" pitchFamily="34" charset="0"/>
                <a:cs typeface="Times New Roman" panose="02020603050405020304" pitchFamily="18" charset="0"/>
              </a:rPr>
              <a:t>Thông số kỹ thuật</a:t>
            </a:r>
            <a:endParaRPr lang="en-US" sz="1800">
              <a:effectLst/>
              <a:latin typeface="Times New Roman" panose="02020603050405020304" pitchFamily="18" charset="0"/>
              <a:ea typeface="Arial" panose="020B06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vi-VN" sz="1800">
                <a:effectLst/>
                <a:latin typeface="Times New Roman" panose="02020603050405020304" pitchFamily="18" charset="0"/>
                <a:ea typeface="Arial" panose="020B0604020202020204" pitchFamily="34" charset="0"/>
                <a:cs typeface="Times New Roman" panose="02020603050405020304" pitchFamily="18" charset="0"/>
              </a:rPr>
              <a:t>Điện áp MAX : 7V</a:t>
            </a:r>
            <a:endParaRPr lang="en-US" sz="1800">
              <a:effectLst/>
              <a:latin typeface="Times New Roman" panose="02020603050405020304" pitchFamily="18" charset="0"/>
              <a:ea typeface="Arial" panose="020B06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vi-VN" sz="1800">
                <a:effectLst/>
                <a:latin typeface="Times New Roman" panose="02020603050405020304" pitchFamily="18" charset="0"/>
                <a:ea typeface="Arial" panose="020B0604020202020204" pitchFamily="34" charset="0"/>
                <a:cs typeface="Times New Roman" panose="02020603050405020304" pitchFamily="18" charset="0"/>
              </a:rPr>
              <a:t>Điện áp MIN : - 0,3V</a:t>
            </a:r>
            <a:endParaRPr lang="en-US" sz="1800">
              <a:effectLst/>
              <a:latin typeface="Times New Roman" panose="02020603050405020304" pitchFamily="18" charset="0"/>
              <a:ea typeface="Arial" panose="020B06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vi-VN" sz="1800">
                <a:effectLst/>
                <a:latin typeface="Times New Roman" panose="02020603050405020304" pitchFamily="18" charset="0"/>
                <a:ea typeface="Arial" panose="020B0604020202020204" pitchFamily="34" charset="0"/>
                <a:cs typeface="Times New Roman" panose="02020603050405020304" pitchFamily="18" charset="0"/>
              </a:rPr>
              <a:t>Hoạt động ổn định : 2.7-5.5V</a:t>
            </a:r>
            <a:endParaRPr lang="en-US" sz="1800">
              <a:effectLst/>
              <a:latin typeface="Times New Roman" panose="02020603050405020304" pitchFamily="18" charset="0"/>
              <a:ea typeface="Arial" panose="020B06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vi-VN" sz="1800">
                <a:effectLst/>
                <a:latin typeface="Times New Roman" panose="02020603050405020304" pitchFamily="18" charset="0"/>
                <a:ea typeface="Arial" panose="020B0604020202020204" pitchFamily="34" charset="0"/>
                <a:cs typeface="Times New Roman" panose="02020603050405020304" pitchFamily="18" charset="0"/>
              </a:rPr>
              <a:t>Điện áp ra mức cao : &gt; 2.4</a:t>
            </a:r>
            <a:endParaRPr lang="en-US" sz="1800">
              <a:effectLst/>
              <a:latin typeface="Times New Roman" panose="02020603050405020304" pitchFamily="18" charset="0"/>
              <a:ea typeface="Arial" panose="020B06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vi-VN" sz="1800">
                <a:effectLst/>
                <a:latin typeface="Times New Roman" panose="02020603050405020304" pitchFamily="18" charset="0"/>
                <a:ea typeface="Arial" panose="020B0604020202020204" pitchFamily="34" charset="0"/>
                <a:cs typeface="Times New Roman" panose="02020603050405020304" pitchFamily="18" charset="0"/>
              </a:rPr>
              <a:t>Điện áp ra mức thấp : &lt;0.4V</a:t>
            </a:r>
            <a:endParaRPr lang="en-US" sz="1800">
              <a:effectLst/>
              <a:latin typeface="Times New Roman" panose="02020603050405020304" pitchFamily="18" charset="0"/>
              <a:ea typeface="Arial" panose="020B06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vi-VN" sz="1800">
                <a:effectLst/>
                <a:latin typeface="Times New Roman" panose="02020603050405020304" pitchFamily="18" charset="0"/>
                <a:ea typeface="Arial" panose="020B0604020202020204" pitchFamily="34" charset="0"/>
                <a:cs typeface="Times New Roman" panose="02020603050405020304" pitchFamily="18" charset="0"/>
              </a:rPr>
              <a:t>Dòng điện cấp nguồn : 350uA - 600uA</a:t>
            </a:r>
            <a:endParaRPr lang="en-US" sz="1800">
              <a:effectLst/>
              <a:latin typeface="Times New Roman" panose="02020603050405020304" pitchFamily="18" charset="0"/>
              <a:ea typeface="Arial" panose="020B0604020202020204" pitchFamily="34" charset="0"/>
              <a:cs typeface="Times New Roman" panose="02020603050405020304" pitchFamily="18" charset="0"/>
            </a:endParaRPr>
          </a:p>
          <a:p>
            <a:pPr marL="342900" marR="0" lvl="0" indent="-342900">
              <a:lnSpc>
                <a:spcPct val="107000"/>
              </a:lnSpc>
              <a:spcBef>
                <a:spcPts val="0"/>
              </a:spcBef>
              <a:spcAft>
                <a:spcPts val="500"/>
              </a:spcAft>
              <a:buFont typeface="Symbol" panose="05050102010706020507" pitchFamily="18" charset="2"/>
              <a:buChar char=""/>
            </a:pPr>
            <a:r>
              <a:rPr lang="vi-VN" sz="1800">
                <a:effectLst/>
                <a:latin typeface="Times New Roman" panose="02020603050405020304" pitchFamily="18" charset="0"/>
                <a:ea typeface="Arial" panose="020B0604020202020204" pitchFamily="34" charset="0"/>
                <a:cs typeface="Times New Roman" panose="02020603050405020304" pitchFamily="18" charset="0"/>
              </a:rPr>
              <a:t>Nhiệt độ hoạt động : - 30 - 75 độ C</a:t>
            </a:r>
            <a:endParaRPr lang="en-US" sz="1800">
              <a:effectLst/>
              <a:latin typeface="Times New Roman" panose="02020603050405020304" pitchFamily="18" charset="0"/>
              <a:ea typeface="Arial" panose="020B0604020202020204" pitchFamily="34" charset="0"/>
              <a:cs typeface="Times New Roman" panose="02020603050405020304" pitchFamily="18" charset="0"/>
            </a:endParaRPr>
          </a:p>
          <a:p>
            <a:endParaRPr lang="vi-VN"/>
          </a:p>
        </p:txBody>
      </p:sp>
      <p:pic>
        <p:nvPicPr>
          <p:cNvPr id="4" name="Picture 3">
            <a:extLst>
              <a:ext uri="{FF2B5EF4-FFF2-40B4-BE49-F238E27FC236}">
                <a16:creationId xmlns:a16="http://schemas.microsoft.com/office/drawing/2014/main" id="{3C1D7791-0A10-F6B9-7F88-1587F4F2B87D}"/>
              </a:ext>
            </a:extLst>
          </p:cNvPr>
          <p:cNvPicPr>
            <a:picLocks noChangeAspect="1"/>
          </p:cNvPicPr>
          <p:nvPr/>
        </p:nvPicPr>
        <p:blipFill>
          <a:blip r:embed="rId2"/>
          <a:stretch>
            <a:fillRect/>
          </a:stretch>
        </p:blipFill>
        <p:spPr>
          <a:xfrm>
            <a:off x="4698808" y="1000602"/>
            <a:ext cx="4419983" cy="2402032"/>
          </a:xfrm>
          <a:prstGeom prst="rect">
            <a:avLst/>
          </a:prstGeom>
        </p:spPr>
      </p:pic>
    </p:spTree>
    <p:extLst>
      <p:ext uri="{BB962C8B-B14F-4D97-AF65-F5344CB8AC3E}">
        <p14:creationId xmlns:p14="http://schemas.microsoft.com/office/powerpoint/2010/main" val="4045462436"/>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5536D-A693-E282-28B3-86CC24EC8F4D}"/>
              </a:ext>
            </a:extLst>
          </p:cNvPr>
          <p:cNvSpPr>
            <a:spLocks noGrp="1"/>
          </p:cNvSpPr>
          <p:nvPr>
            <p:ph type="title"/>
          </p:nvPr>
        </p:nvSpPr>
        <p:spPr>
          <a:xfrm>
            <a:off x="2313094" y="172720"/>
            <a:ext cx="8192346" cy="731520"/>
          </a:xfrm>
        </p:spPr>
        <p:txBody>
          <a:bodyPr>
            <a:normAutofit/>
          </a:bodyPr>
          <a:lstStyle/>
          <a:p>
            <a:r>
              <a:rPr lang="en-US" sz="3200" b="1">
                <a:solidFill>
                  <a:schemeClr val="tx1"/>
                </a:solidFill>
                <a:latin typeface="Times New Roman" panose="02020603050405020304" pitchFamily="18" charset="0"/>
                <a:cs typeface="Times New Roman" panose="02020603050405020304" pitchFamily="18" charset="0"/>
              </a:rPr>
              <a:t>CHƯƠNG 1 : TỔNG QUAN</a:t>
            </a:r>
          </a:p>
        </p:txBody>
      </p:sp>
      <p:sp>
        <p:nvSpPr>
          <p:cNvPr id="3" name="Content Placeholder 2">
            <a:extLst>
              <a:ext uri="{FF2B5EF4-FFF2-40B4-BE49-F238E27FC236}">
                <a16:creationId xmlns:a16="http://schemas.microsoft.com/office/drawing/2014/main" id="{6C89D8D6-FCAF-7C36-AB89-F825A2583C9F}"/>
              </a:ext>
            </a:extLst>
          </p:cNvPr>
          <p:cNvSpPr>
            <a:spLocks noGrp="1"/>
          </p:cNvSpPr>
          <p:nvPr>
            <p:ph idx="1"/>
          </p:nvPr>
        </p:nvSpPr>
        <p:spPr>
          <a:xfrm>
            <a:off x="243840" y="1026161"/>
            <a:ext cx="10261600" cy="5831839"/>
          </a:xfrm>
        </p:spPr>
        <p:txBody>
          <a:bodyPr>
            <a:normAutofit/>
          </a:bodyPr>
          <a:lstStyle/>
          <a:p>
            <a:pPr marL="0" indent="0">
              <a:buNone/>
            </a:pP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1.3</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Các</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thiết</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bị</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sử</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dụng</a:t>
            </a:r>
            <a:endPar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a:p>
            <a:pPr marL="0" indent="0">
              <a:buNone/>
            </a:pP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1.3.1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Thiết</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bị</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phần</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cứng</a:t>
            </a:r>
            <a:endParaRPr lang="vi-VN" sz="2400" b="1" noProof="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a:p>
            <a:pPr marL="0" indent="0">
              <a:buNone/>
            </a:pPr>
            <a:endParaRPr lang="en-US" sz="2400" b="1">
              <a:effectLst/>
              <a:latin typeface="Times New Roman" panose="02020603050405020304" pitchFamily="18" charset="0"/>
              <a:ea typeface="Arial" panose="020B0604020202020204" pitchFamily="34" charset="0"/>
              <a:cs typeface="Times New Roman" panose="02020603050405020304" pitchFamily="18" charset="0"/>
            </a:endParaRPr>
          </a:p>
          <a:p>
            <a:pPr marL="0" indent="0">
              <a:buNone/>
            </a:pPr>
            <a:endParaRPr lang="en-US"/>
          </a:p>
        </p:txBody>
      </p:sp>
      <p:sp>
        <p:nvSpPr>
          <p:cNvPr id="8" name="TextBox 7">
            <a:extLst>
              <a:ext uri="{FF2B5EF4-FFF2-40B4-BE49-F238E27FC236}">
                <a16:creationId xmlns:a16="http://schemas.microsoft.com/office/drawing/2014/main" id="{E3996CB8-0D15-1E72-5E1F-79ED73D51CA6}"/>
              </a:ext>
            </a:extLst>
          </p:cNvPr>
          <p:cNvSpPr txBox="1"/>
          <p:nvPr/>
        </p:nvSpPr>
        <p:spPr>
          <a:xfrm>
            <a:off x="6536751" y="4314771"/>
            <a:ext cx="2694647" cy="369332"/>
          </a:xfrm>
          <a:prstGeom prst="rect">
            <a:avLst/>
          </a:prstGeom>
          <a:noFill/>
        </p:spPr>
        <p:txBody>
          <a:bodyPr wrap="square">
            <a:spAutoFit/>
          </a:bodyPr>
          <a:lstStyle/>
          <a:p>
            <a:r>
              <a:rPr lang="vi-VN" sz="1800" b="1">
                <a:effectLst/>
                <a:latin typeface="Times New Roman" panose="02020603050405020304" pitchFamily="18" charset="0"/>
                <a:ea typeface="Arial" panose="020B0604020202020204" pitchFamily="34" charset="0"/>
              </a:rPr>
              <a:t>Module RFID – RC522</a:t>
            </a:r>
            <a:endParaRPr lang="en-US" b="1"/>
          </a:p>
        </p:txBody>
      </p:sp>
      <p:sp>
        <p:nvSpPr>
          <p:cNvPr id="9" name="TextBox 8">
            <a:extLst>
              <a:ext uri="{FF2B5EF4-FFF2-40B4-BE49-F238E27FC236}">
                <a16:creationId xmlns:a16="http://schemas.microsoft.com/office/drawing/2014/main" id="{5A65321A-5FE9-FE3C-FD0F-87E3AF6C41A1}"/>
              </a:ext>
            </a:extLst>
          </p:cNvPr>
          <p:cNvSpPr txBox="1"/>
          <p:nvPr/>
        </p:nvSpPr>
        <p:spPr>
          <a:xfrm>
            <a:off x="696372" y="3429000"/>
            <a:ext cx="6033419" cy="3294235"/>
          </a:xfrm>
          <a:prstGeom prst="rect">
            <a:avLst/>
          </a:prstGeom>
          <a:noFill/>
        </p:spPr>
        <p:txBody>
          <a:bodyPr wrap="square">
            <a:spAutoFit/>
          </a:bodyPr>
          <a:lstStyle/>
          <a:p>
            <a:pPr marL="0" marR="0">
              <a:lnSpc>
                <a:spcPct val="107000"/>
              </a:lnSpc>
              <a:spcBef>
                <a:spcPts val="0"/>
              </a:spcBef>
              <a:spcAft>
                <a:spcPts val="500"/>
              </a:spcAft>
            </a:pPr>
            <a:r>
              <a:rPr lang="vi-VN" sz="1800" b="1">
                <a:effectLst/>
                <a:latin typeface="Times New Roman" panose="02020603050405020304" pitchFamily="18" charset="0"/>
                <a:ea typeface="Arial" panose="020B0604020202020204" pitchFamily="34" charset="0"/>
                <a:cs typeface="Times New Roman" panose="02020603050405020304" pitchFamily="18" charset="0"/>
              </a:rPr>
              <a:t>Thông số kỹ thuật</a:t>
            </a:r>
            <a:endParaRPr lang="en-US" sz="1800">
              <a:effectLst/>
              <a:latin typeface="Times New Roman" panose="02020603050405020304" pitchFamily="18" charset="0"/>
              <a:ea typeface="Arial" panose="020B06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vi-VN" sz="18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Dòng làm việc: 13 – 26 mA/3.3V-DC</a:t>
            </a:r>
            <a:endParaRPr lang="en-US" sz="1800">
              <a:effectLst/>
              <a:latin typeface="Times New Roman" panose="02020603050405020304" pitchFamily="18" charset="0"/>
              <a:ea typeface="Arial" panose="020B06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vi-VN" sz="18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Dòng tĩnh: 10 – 13 mA/3.3V-DC</a:t>
            </a:r>
            <a:endParaRPr lang="en-US" sz="1800">
              <a:effectLst/>
              <a:latin typeface="Times New Roman" panose="02020603050405020304" pitchFamily="18" charset="0"/>
              <a:ea typeface="Arial" panose="020B06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vi-VN" sz="18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Dòng ở chế độ nghỉ: &lt;80uA</a:t>
            </a:r>
            <a:endParaRPr lang="en-US" sz="1800">
              <a:effectLst/>
              <a:latin typeface="Times New Roman" panose="02020603050405020304" pitchFamily="18" charset="0"/>
              <a:ea typeface="Arial" panose="020B06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vi-VN" sz="18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Dòng làm việc max: 30mA</a:t>
            </a:r>
            <a:endParaRPr lang="en-US" sz="1800">
              <a:effectLst/>
              <a:latin typeface="Times New Roman" panose="02020603050405020304" pitchFamily="18" charset="0"/>
              <a:ea typeface="Arial" panose="020B06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vi-VN" sz="18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Tần số hoạt động: 13.56 Mhz</a:t>
            </a:r>
            <a:endParaRPr lang="en-US" sz="1800">
              <a:effectLst/>
              <a:latin typeface="Times New Roman" panose="02020603050405020304" pitchFamily="18" charset="0"/>
              <a:ea typeface="Arial" panose="020B06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vi-VN" sz="18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Giao tiếp: SPI</a:t>
            </a:r>
            <a:endParaRPr lang="en-US" sz="1800">
              <a:effectLst/>
              <a:latin typeface="Times New Roman" panose="02020603050405020304" pitchFamily="18" charset="0"/>
              <a:ea typeface="Arial" panose="020B06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vi-VN" sz="18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Khoảng cách đọc: &lt;60mm/1.96’’(mifare_1)</a:t>
            </a:r>
            <a:endParaRPr lang="en-US" sz="1800">
              <a:effectLst/>
              <a:latin typeface="Times New Roman" panose="02020603050405020304" pitchFamily="18" charset="0"/>
              <a:ea typeface="Arial" panose="020B06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vi-VN" sz="18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Kích thước: 40mm * 60mm</a:t>
            </a:r>
            <a:endParaRPr lang="en-US" sz="1800">
              <a:effectLst/>
              <a:latin typeface="Times New Roman" panose="02020603050405020304" pitchFamily="18" charset="0"/>
              <a:ea typeface="Arial" panose="020B0604020202020204" pitchFamily="34" charset="0"/>
              <a:cs typeface="Times New Roman" panose="02020603050405020304" pitchFamily="18" charset="0"/>
            </a:endParaRPr>
          </a:p>
          <a:p>
            <a:pPr marL="342900" marR="0" lvl="0" indent="-342900">
              <a:lnSpc>
                <a:spcPct val="115000"/>
              </a:lnSpc>
              <a:spcBef>
                <a:spcPts val="0"/>
              </a:spcBef>
              <a:spcAft>
                <a:spcPts val="500"/>
              </a:spcAft>
              <a:buFont typeface="Symbol" panose="05050102010706020507" pitchFamily="18" charset="2"/>
              <a:buChar char=""/>
            </a:pPr>
            <a:r>
              <a:rPr lang="vi-VN" sz="18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Tốc độ truyền dữ liệu: max 10Mbit/s</a:t>
            </a:r>
            <a:endParaRPr lang="en-US" sz="1800">
              <a:effectLst/>
              <a:latin typeface="Times New Roman" panose="02020603050405020304" pitchFamily="18" charset="0"/>
              <a:ea typeface="Arial" panose="020B060402020202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83BC6C63-9DA0-B546-EB0F-86C7C9D8A069}"/>
              </a:ext>
            </a:extLst>
          </p:cNvPr>
          <p:cNvPicPr>
            <a:picLocks noChangeAspect="1"/>
          </p:cNvPicPr>
          <p:nvPr/>
        </p:nvPicPr>
        <p:blipFill>
          <a:blip r:embed="rId2"/>
          <a:stretch>
            <a:fillRect/>
          </a:stretch>
        </p:blipFill>
        <p:spPr>
          <a:xfrm>
            <a:off x="5665066" y="1068023"/>
            <a:ext cx="3759372" cy="3186791"/>
          </a:xfrm>
          <a:prstGeom prst="rect">
            <a:avLst/>
          </a:prstGeom>
        </p:spPr>
      </p:pic>
    </p:spTree>
    <p:extLst>
      <p:ext uri="{BB962C8B-B14F-4D97-AF65-F5344CB8AC3E}">
        <p14:creationId xmlns:p14="http://schemas.microsoft.com/office/powerpoint/2010/main" val="3588961703"/>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5536D-A693-E282-28B3-86CC24EC8F4D}"/>
              </a:ext>
            </a:extLst>
          </p:cNvPr>
          <p:cNvSpPr>
            <a:spLocks noGrp="1"/>
          </p:cNvSpPr>
          <p:nvPr>
            <p:ph type="title"/>
          </p:nvPr>
        </p:nvSpPr>
        <p:spPr>
          <a:xfrm>
            <a:off x="2313094" y="172720"/>
            <a:ext cx="8192346" cy="731520"/>
          </a:xfrm>
        </p:spPr>
        <p:txBody>
          <a:bodyPr>
            <a:normAutofit/>
          </a:bodyPr>
          <a:lstStyle/>
          <a:p>
            <a:r>
              <a:rPr lang="en-US" sz="3200" b="1">
                <a:solidFill>
                  <a:schemeClr val="tx1"/>
                </a:solidFill>
                <a:latin typeface="Times New Roman" panose="02020603050405020304" pitchFamily="18" charset="0"/>
                <a:cs typeface="Times New Roman" panose="02020603050405020304" pitchFamily="18" charset="0"/>
              </a:rPr>
              <a:t>CHƯƠNG 1 : TỔNG QUAN</a:t>
            </a:r>
          </a:p>
        </p:txBody>
      </p:sp>
      <p:sp>
        <p:nvSpPr>
          <p:cNvPr id="3" name="Content Placeholder 2">
            <a:extLst>
              <a:ext uri="{FF2B5EF4-FFF2-40B4-BE49-F238E27FC236}">
                <a16:creationId xmlns:a16="http://schemas.microsoft.com/office/drawing/2014/main" id="{6C89D8D6-FCAF-7C36-AB89-F825A2583C9F}"/>
              </a:ext>
            </a:extLst>
          </p:cNvPr>
          <p:cNvSpPr>
            <a:spLocks noGrp="1"/>
          </p:cNvSpPr>
          <p:nvPr>
            <p:ph idx="1"/>
          </p:nvPr>
        </p:nvSpPr>
        <p:spPr>
          <a:xfrm>
            <a:off x="0" y="1026161"/>
            <a:ext cx="10505440" cy="5831839"/>
          </a:xfrm>
        </p:spPr>
        <p:txBody>
          <a:bodyPr>
            <a:normAutofit/>
          </a:bodyPr>
          <a:lstStyle/>
          <a:p>
            <a:pPr marL="0" indent="0">
              <a:buNone/>
            </a:pP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1.3</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Các</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thiết</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bị</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sử</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dụng</a:t>
            </a:r>
            <a:endPar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a:p>
            <a:pPr marL="0" indent="0">
              <a:buNone/>
            </a:pP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1.3.1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Thiết</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bị</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phần</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cứng</a:t>
            </a:r>
            <a:endParaRPr lang="vi-VN" sz="2400" b="1" noProof="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a:p>
            <a:pPr marL="0" indent="0">
              <a:buNone/>
            </a:pPr>
            <a:endParaRPr lang="en-US" sz="2400" b="1">
              <a:effectLst/>
              <a:latin typeface="Times New Roman" panose="02020603050405020304" pitchFamily="18" charset="0"/>
              <a:ea typeface="Arial" panose="020B0604020202020204" pitchFamily="34" charset="0"/>
              <a:cs typeface="Times New Roman" panose="02020603050405020304" pitchFamily="18" charset="0"/>
            </a:endParaRPr>
          </a:p>
          <a:p>
            <a:pPr marL="0" indent="0">
              <a:buNone/>
            </a:pPr>
            <a:endParaRPr lang="en-US"/>
          </a:p>
        </p:txBody>
      </p:sp>
      <p:sp>
        <p:nvSpPr>
          <p:cNvPr id="8" name="TextBox 7">
            <a:extLst>
              <a:ext uri="{FF2B5EF4-FFF2-40B4-BE49-F238E27FC236}">
                <a16:creationId xmlns:a16="http://schemas.microsoft.com/office/drawing/2014/main" id="{E3996CB8-0D15-1E72-5E1F-79ED73D51CA6}"/>
              </a:ext>
            </a:extLst>
          </p:cNvPr>
          <p:cNvSpPr txBox="1"/>
          <p:nvPr/>
        </p:nvSpPr>
        <p:spPr>
          <a:xfrm>
            <a:off x="7043058" y="5125748"/>
            <a:ext cx="2231329" cy="369833"/>
          </a:xfrm>
          <a:prstGeom prst="rect">
            <a:avLst/>
          </a:prstGeom>
          <a:noFill/>
        </p:spPr>
        <p:txBody>
          <a:bodyPr wrap="square">
            <a:spAutoFit/>
          </a:bodyPr>
          <a:lstStyle/>
          <a:p>
            <a:r>
              <a:rPr lang="vi-VN" b="1" noProof="1">
                <a:latin typeface="Times New Roman" panose="02020603050405020304" pitchFamily="18" charset="0"/>
              </a:rPr>
              <a:t>Động cơ servo</a:t>
            </a:r>
            <a:endParaRPr lang="vi-VN" b="1" noProof="1"/>
          </a:p>
        </p:txBody>
      </p:sp>
      <p:sp>
        <p:nvSpPr>
          <p:cNvPr id="9" name="TextBox 8">
            <a:extLst>
              <a:ext uri="{FF2B5EF4-FFF2-40B4-BE49-F238E27FC236}">
                <a16:creationId xmlns:a16="http://schemas.microsoft.com/office/drawing/2014/main" id="{5A65321A-5FE9-FE3C-FD0F-87E3AF6C41A1}"/>
              </a:ext>
            </a:extLst>
          </p:cNvPr>
          <p:cNvSpPr txBox="1"/>
          <p:nvPr/>
        </p:nvSpPr>
        <p:spPr>
          <a:xfrm>
            <a:off x="37253" y="2086029"/>
            <a:ext cx="6372014" cy="5040547"/>
          </a:xfrm>
          <a:prstGeom prst="rect">
            <a:avLst/>
          </a:prstGeom>
          <a:noFill/>
        </p:spPr>
        <p:txBody>
          <a:bodyPr wrap="square">
            <a:spAutoFit/>
          </a:bodyPr>
          <a:lstStyle/>
          <a:p>
            <a:pPr marL="0" marR="0" indent="457200">
              <a:lnSpc>
                <a:spcPct val="115000"/>
              </a:lnSpc>
              <a:spcBef>
                <a:spcPts val="0"/>
              </a:spcBef>
              <a:spcAft>
                <a:spcPts val="500"/>
              </a:spcAft>
            </a:pPr>
            <a:r>
              <a:rPr lang="vi-VN" sz="18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Servo là một dạng động cơ điện đặc biệt. Không giống như động cơ thông thường cứ cắm điện vào là quay liên tục, Servo chỉ quay khi được điều khiển (bằng xung PWM) với góc quay nằm trong khoảng bất kỳ từ 0 </a:t>
            </a:r>
            <a:r>
              <a:rPr lang="en-US"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đến</a:t>
            </a:r>
            <a:r>
              <a:rPr lang="vi-VN" sz="18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180 độ.</a:t>
            </a:r>
            <a:endParaRPr lang="en-US" sz="1800">
              <a:effectLst/>
              <a:latin typeface="Times New Roman" panose="02020603050405020304" pitchFamily="18" charset="0"/>
              <a:ea typeface="Arial" panose="020B0604020202020204" pitchFamily="34" charset="0"/>
              <a:cs typeface="Times New Roman" panose="02020603050405020304" pitchFamily="18" charset="0"/>
            </a:endParaRPr>
          </a:p>
          <a:p>
            <a:pPr marL="0" marR="0">
              <a:lnSpc>
                <a:spcPct val="107000"/>
              </a:lnSpc>
              <a:spcBef>
                <a:spcPts val="0"/>
              </a:spcBef>
              <a:spcAft>
                <a:spcPts val="500"/>
              </a:spcAft>
            </a:pPr>
            <a:r>
              <a:rPr lang="vi-VN" sz="1800" b="1">
                <a:effectLst/>
                <a:latin typeface="Times New Roman" panose="02020603050405020304" pitchFamily="18" charset="0"/>
                <a:ea typeface="Arial" panose="020B0604020202020204" pitchFamily="34" charset="0"/>
                <a:cs typeface="Times New Roman" panose="02020603050405020304" pitchFamily="18" charset="0"/>
              </a:rPr>
              <a:t>Thông số kỹ thuật</a:t>
            </a:r>
            <a:endParaRPr lang="en-US" sz="1800">
              <a:effectLst/>
              <a:latin typeface="Times New Roman" panose="02020603050405020304" pitchFamily="18" charset="0"/>
              <a:ea typeface="Arial" panose="020B06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vi-VN" sz="1800">
                <a:effectLst/>
                <a:latin typeface="Times New Roman" panose="02020603050405020304" pitchFamily="18" charset="0"/>
                <a:ea typeface="Arial" panose="020B0604020202020204" pitchFamily="34" charset="0"/>
                <a:cs typeface="Times New Roman" panose="02020603050405020304" pitchFamily="18" charset="0"/>
              </a:rPr>
              <a:t>Khối lượng : 9g</a:t>
            </a:r>
            <a:endParaRPr lang="en-US" sz="1800">
              <a:effectLst/>
              <a:latin typeface="Times New Roman" panose="02020603050405020304" pitchFamily="18" charset="0"/>
              <a:ea typeface="Arial" panose="020B06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vi-VN" sz="1800">
                <a:effectLst/>
                <a:latin typeface="Times New Roman" panose="02020603050405020304" pitchFamily="18" charset="0"/>
                <a:ea typeface="Arial" panose="020B0604020202020204" pitchFamily="34" charset="0"/>
                <a:cs typeface="Times New Roman" panose="02020603050405020304" pitchFamily="18" charset="0"/>
              </a:rPr>
              <a:t>ID nhà sản xuất: TPSG90S</a:t>
            </a:r>
            <a:endParaRPr lang="en-US" sz="1800">
              <a:effectLst/>
              <a:latin typeface="Times New Roman" panose="02020603050405020304" pitchFamily="18" charset="0"/>
              <a:ea typeface="Arial" panose="020B06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vi-VN" sz="1800">
                <a:effectLst/>
                <a:latin typeface="Times New Roman" panose="02020603050405020304" pitchFamily="18" charset="0"/>
                <a:ea typeface="Arial" panose="020B0604020202020204" pitchFamily="34" charset="0"/>
                <a:cs typeface="Times New Roman" panose="02020603050405020304" pitchFamily="18" charset="0"/>
              </a:rPr>
              <a:t>Kích thước: 23×12.2x29mm</a:t>
            </a:r>
            <a:endParaRPr lang="en-US" sz="1800">
              <a:effectLst/>
              <a:latin typeface="Times New Roman" panose="02020603050405020304" pitchFamily="18" charset="0"/>
              <a:ea typeface="Arial" panose="020B06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vi-VN" sz="1800">
                <a:effectLst/>
                <a:latin typeface="Times New Roman" panose="02020603050405020304" pitchFamily="18" charset="0"/>
                <a:ea typeface="Arial" panose="020B0604020202020204" pitchFamily="34" charset="0"/>
                <a:cs typeface="Times New Roman" panose="02020603050405020304" pitchFamily="18" charset="0"/>
              </a:rPr>
              <a:t>Mô men xoắn: 1.8kg/cm (4,8V)</a:t>
            </a:r>
            <a:endParaRPr lang="en-US" sz="1800">
              <a:effectLst/>
              <a:latin typeface="Times New Roman" panose="02020603050405020304" pitchFamily="18" charset="0"/>
              <a:ea typeface="Arial" panose="020B06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vi-VN" sz="1800">
                <a:effectLst/>
                <a:latin typeface="Times New Roman" panose="02020603050405020304" pitchFamily="18" charset="0"/>
                <a:ea typeface="Arial" panose="020B0604020202020204" pitchFamily="34" charset="0"/>
                <a:cs typeface="Times New Roman" panose="02020603050405020304" pitchFamily="18" charset="0"/>
              </a:rPr>
              <a:t>Tốc độ hoạt động: 60º trong 0.1 giây</a:t>
            </a:r>
            <a:endParaRPr lang="en-US" sz="1800">
              <a:effectLst/>
              <a:latin typeface="Times New Roman" panose="02020603050405020304" pitchFamily="18" charset="0"/>
              <a:ea typeface="Arial" panose="020B06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vi-VN" sz="1800">
                <a:effectLst/>
                <a:latin typeface="Times New Roman" panose="02020603050405020304" pitchFamily="18" charset="0"/>
                <a:ea typeface="Arial" panose="020B0604020202020204" pitchFamily="34" charset="0"/>
                <a:cs typeface="Times New Roman" panose="02020603050405020304" pitchFamily="18" charset="0"/>
              </a:rPr>
              <a:t>Điện áp hoạt động: 4.8V(~5V)</a:t>
            </a:r>
            <a:endParaRPr lang="en-US" sz="1800">
              <a:effectLst/>
              <a:latin typeface="Times New Roman" panose="02020603050405020304" pitchFamily="18" charset="0"/>
              <a:ea typeface="Arial" panose="020B06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vi-VN" sz="1800">
                <a:effectLst/>
                <a:latin typeface="Times New Roman" panose="02020603050405020304" pitchFamily="18" charset="0"/>
                <a:ea typeface="Arial" panose="020B0604020202020204" pitchFamily="34" charset="0"/>
                <a:cs typeface="Times New Roman" panose="02020603050405020304" pitchFamily="18" charset="0"/>
              </a:rPr>
              <a:t>Nhiệt độ hoạt động: 0 ºC – 55 ºC</a:t>
            </a:r>
            <a:endParaRPr lang="en-US" sz="1800">
              <a:effectLst/>
              <a:latin typeface="Times New Roman" panose="02020603050405020304" pitchFamily="18" charset="0"/>
              <a:ea typeface="Arial" panose="020B0604020202020204" pitchFamily="34" charset="0"/>
              <a:cs typeface="Times New Roman" panose="02020603050405020304" pitchFamily="18" charset="0"/>
            </a:endParaRPr>
          </a:p>
          <a:p>
            <a:pPr marL="342900" marR="0" lvl="0" indent="-342900">
              <a:lnSpc>
                <a:spcPct val="115000"/>
              </a:lnSpc>
              <a:spcBef>
                <a:spcPts val="0"/>
              </a:spcBef>
              <a:spcAft>
                <a:spcPts val="500"/>
              </a:spcAft>
              <a:buFont typeface="Symbol" panose="05050102010706020507" pitchFamily="18" charset="2"/>
              <a:buChar char=""/>
            </a:pPr>
            <a:r>
              <a:rPr lang="vi-VN" sz="1800">
                <a:effectLst/>
                <a:latin typeface="Times New Roman" panose="02020603050405020304" pitchFamily="18" charset="0"/>
                <a:ea typeface="Arial" panose="020B0604020202020204" pitchFamily="34" charset="0"/>
                <a:cs typeface="Times New Roman" panose="02020603050405020304" pitchFamily="18" charset="0"/>
              </a:rPr>
              <a:t>Delay: 10us</a:t>
            </a:r>
            <a:endParaRPr lang="en-US" sz="1800">
              <a:effectLst/>
              <a:latin typeface="Times New Roman" panose="02020603050405020304" pitchFamily="18" charset="0"/>
              <a:ea typeface="Arial" panose="020B0604020202020204" pitchFamily="34" charset="0"/>
              <a:cs typeface="Times New Roman" panose="02020603050405020304" pitchFamily="18" charset="0"/>
            </a:endParaRPr>
          </a:p>
          <a:p>
            <a:pPr marL="0" marR="0">
              <a:lnSpc>
                <a:spcPct val="107000"/>
              </a:lnSpc>
              <a:spcBef>
                <a:spcPts val="0"/>
              </a:spcBef>
              <a:spcAft>
                <a:spcPts val="500"/>
              </a:spcAft>
            </a:pPr>
            <a:endParaRPr lang="en-US" sz="1800">
              <a:effectLst/>
              <a:latin typeface="Times New Roman" panose="02020603050405020304" pitchFamily="18" charset="0"/>
              <a:ea typeface="Arial" panose="020B0604020202020204" pitchFamily="34" charset="0"/>
            </a:endParaRPr>
          </a:p>
          <a:p>
            <a:pPr marL="0" marR="0">
              <a:lnSpc>
                <a:spcPct val="107000"/>
              </a:lnSpc>
              <a:spcBef>
                <a:spcPts val="0"/>
              </a:spcBef>
              <a:spcAft>
                <a:spcPts val="500"/>
              </a:spcAft>
            </a:pPr>
            <a:endParaRPr lang="en-US" sz="1800">
              <a:effectLst/>
              <a:latin typeface="Times New Roman" panose="02020603050405020304" pitchFamily="18" charset="0"/>
              <a:ea typeface="Arial" panose="020B060402020202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90C39E53-D65F-B80D-10FE-C02E8EA10A74}"/>
              </a:ext>
            </a:extLst>
          </p:cNvPr>
          <p:cNvPicPr>
            <a:picLocks noChangeAspect="1"/>
          </p:cNvPicPr>
          <p:nvPr/>
        </p:nvPicPr>
        <p:blipFill>
          <a:blip r:embed="rId2"/>
          <a:stretch>
            <a:fillRect/>
          </a:stretch>
        </p:blipFill>
        <p:spPr>
          <a:xfrm>
            <a:off x="6446520" y="2086029"/>
            <a:ext cx="3068320" cy="2775227"/>
          </a:xfrm>
          <a:prstGeom prst="rect">
            <a:avLst/>
          </a:prstGeom>
        </p:spPr>
      </p:pic>
    </p:spTree>
    <p:extLst>
      <p:ext uri="{BB962C8B-B14F-4D97-AF65-F5344CB8AC3E}">
        <p14:creationId xmlns:p14="http://schemas.microsoft.com/office/powerpoint/2010/main" val="6679516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5536D-A693-E282-28B3-86CC24EC8F4D}"/>
              </a:ext>
            </a:extLst>
          </p:cNvPr>
          <p:cNvSpPr>
            <a:spLocks noGrp="1"/>
          </p:cNvSpPr>
          <p:nvPr>
            <p:ph type="title"/>
          </p:nvPr>
        </p:nvSpPr>
        <p:spPr>
          <a:xfrm>
            <a:off x="2313094" y="172720"/>
            <a:ext cx="8192346" cy="731520"/>
          </a:xfrm>
        </p:spPr>
        <p:txBody>
          <a:bodyPr>
            <a:normAutofit/>
          </a:bodyPr>
          <a:lstStyle/>
          <a:p>
            <a:r>
              <a:rPr lang="en-US" sz="3200" b="1">
                <a:solidFill>
                  <a:schemeClr val="tx1"/>
                </a:solidFill>
                <a:latin typeface="Times New Roman" panose="02020603050405020304" pitchFamily="18" charset="0"/>
                <a:cs typeface="Times New Roman" panose="02020603050405020304" pitchFamily="18" charset="0"/>
              </a:rPr>
              <a:t>CHƯƠNG 1 : TỔNG QUAN</a:t>
            </a:r>
          </a:p>
        </p:txBody>
      </p:sp>
      <p:sp>
        <p:nvSpPr>
          <p:cNvPr id="3" name="Content Placeholder 2">
            <a:extLst>
              <a:ext uri="{FF2B5EF4-FFF2-40B4-BE49-F238E27FC236}">
                <a16:creationId xmlns:a16="http://schemas.microsoft.com/office/drawing/2014/main" id="{6C89D8D6-FCAF-7C36-AB89-F825A2583C9F}"/>
              </a:ext>
            </a:extLst>
          </p:cNvPr>
          <p:cNvSpPr>
            <a:spLocks noGrp="1"/>
          </p:cNvSpPr>
          <p:nvPr>
            <p:ph idx="1"/>
          </p:nvPr>
        </p:nvSpPr>
        <p:spPr>
          <a:xfrm>
            <a:off x="0" y="1026161"/>
            <a:ext cx="10505440" cy="5831839"/>
          </a:xfrm>
        </p:spPr>
        <p:txBody>
          <a:bodyPr>
            <a:normAutofit/>
          </a:bodyPr>
          <a:lstStyle/>
          <a:p>
            <a:pPr marL="0" indent="0">
              <a:buNone/>
            </a:pP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1.3</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Các</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thiết</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bị</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sử</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dụng</a:t>
            </a:r>
            <a:endPar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a:p>
            <a:pPr marL="0" indent="0">
              <a:buNone/>
            </a:pP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1.3.1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Thiết</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bị</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phần</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cứng</a:t>
            </a:r>
            <a:endParaRPr lang="vi-VN" sz="2400" b="1" noProof="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a:p>
            <a:pPr marL="0" indent="0">
              <a:buNone/>
            </a:pPr>
            <a:endParaRPr lang="en-US" sz="2400" b="1">
              <a:effectLst/>
              <a:latin typeface="Times New Roman" panose="02020603050405020304" pitchFamily="18" charset="0"/>
              <a:ea typeface="Arial" panose="020B0604020202020204" pitchFamily="34" charset="0"/>
              <a:cs typeface="Times New Roman" panose="02020603050405020304" pitchFamily="18" charset="0"/>
            </a:endParaRPr>
          </a:p>
          <a:p>
            <a:pPr marL="0" indent="0">
              <a:buNone/>
            </a:pPr>
            <a:endParaRPr lang="en-US"/>
          </a:p>
        </p:txBody>
      </p:sp>
      <p:sp>
        <p:nvSpPr>
          <p:cNvPr id="8" name="TextBox 7">
            <a:extLst>
              <a:ext uri="{FF2B5EF4-FFF2-40B4-BE49-F238E27FC236}">
                <a16:creationId xmlns:a16="http://schemas.microsoft.com/office/drawing/2014/main" id="{E3996CB8-0D15-1E72-5E1F-79ED73D51CA6}"/>
              </a:ext>
            </a:extLst>
          </p:cNvPr>
          <p:cNvSpPr txBox="1"/>
          <p:nvPr/>
        </p:nvSpPr>
        <p:spPr>
          <a:xfrm>
            <a:off x="7482930" y="5165410"/>
            <a:ext cx="2231329" cy="369833"/>
          </a:xfrm>
          <a:prstGeom prst="rect">
            <a:avLst/>
          </a:prstGeom>
          <a:noFill/>
        </p:spPr>
        <p:txBody>
          <a:bodyPr wrap="square">
            <a:spAutoFit/>
          </a:bodyPr>
          <a:lstStyle/>
          <a:p>
            <a:r>
              <a:rPr lang="en-US" b="1" noProof="1">
                <a:latin typeface="Times New Roman" panose="02020603050405020304" pitchFamily="18" charset="0"/>
              </a:rPr>
              <a:t>Keypad </a:t>
            </a:r>
            <a:endParaRPr lang="vi-VN" b="1" noProof="1"/>
          </a:p>
        </p:txBody>
      </p:sp>
      <p:sp>
        <p:nvSpPr>
          <p:cNvPr id="9" name="TextBox 8">
            <a:extLst>
              <a:ext uri="{FF2B5EF4-FFF2-40B4-BE49-F238E27FC236}">
                <a16:creationId xmlns:a16="http://schemas.microsoft.com/office/drawing/2014/main" id="{5A65321A-5FE9-FE3C-FD0F-87E3AF6C41A1}"/>
              </a:ext>
            </a:extLst>
          </p:cNvPr>
          <p:cNvSpPr txBox="1"/>
          <p:nvPr/>
        </p:nvSpPr>
        <p:spPr>
          <a:xfrm>
            <a:off x="37253" y="2086029"/>
            <a:ext cx="6372014" cy="3954224"/>
          </a:xfrm>
          <a:prstGeom prst="rect">
            <a:avLst/>
          </a:prstGeom>
          <a:noFill/>
        </p:spPr>
        <p:txBody>
          <a:bodyPr wrap="square">
            <a:spAutoFit/>
          </a:bodyPr>
          <a:lstStyle/>
          <a:p>
            <a:pPr marL="0" marR="0" indent="457200">
              <a:lnSpc>
                <a:spcPct val="115000"/>
              </a:lnSpc>
              <a:spcBef>
                <a:spcPts val="0"/>
              </a:spcBef>
              <a:spcAft>
                <a:spcPts val="500"/>
              </a:spcAft>
            </a:pPr>
            <a:r>
              <a:rPr lang="vi-VN" sz="1800">
                <a:effectLst/>
                <a:latin typeface="Times New Roman" panose="02020603050405020304" pitchFamily="18" charset="0"/>
                <a:ea typeface="Arial" panose="020B0604020202020204" pitchFamily="34" charset="0"/>
                <a:cs typeface="Times New Roman" panose="02020603050405020304" pitchFamily="18" charset="0"/>
              </a:rPr>
              <a:t>Bàn phím mềm 4×4 keypad có thiết kế nhỏ gọn, dễ kết nối và sử dụng, các chân của 16 phím được nối theo ma trận, tín hiệu khi nhấn phím sẽ là tín hiệu GND (0VDC) hoặc Vcc (5VDC) tùy vào cách quét phím của các bạn kích vào chân Vi điều khiển, bàn phím còn tích hợp vị trí để lắp thêm tụ chống dội (chống nhiễu), phù hợp cho các ứng dụng điều khiển bằng phím bấm.</a:t>
            </a:r>
            <a:endParaRPr lang="en-US" sz="1800">
              <a:effectLst/>
              <a:latin typeface="Times New Roman" panose="02020603050405020304" pitchFamily="18" charset="0"/>
              <a:ea typeface="Arial" panose="020B0604020202020204" pitchFamily="34" charset="0"/>
              <a:cs typeface="Times New Roman" panose="02020603050405020304" pitchFamily="18" charset="0"/>
            </a:endParaRPr>
          </a:p>
          <a:p>
            <a:pPr marL="0" marR="0">
              <a:lnSpc>
                <a:spcPct val="107000"/>
              </a:lnSpc>
              <a:spcBef>
                <a:spcPts val="0"/>
              </a:spcBef>
              <a:spcAft>
                <a:spcPts val="500"/>
              </a:spcAft>
            </a:pPr>
            <a:r>
              <a:rPr lang="vi-VN" sz="1800" b="1">
                <a:effectLst/>
                <a:latin typeface="Times New Roman" panose="02020603050405020304" pitchFamily="18" charset="0"/>
                <a:ea typeface="Arial" panose="020B0604020202020204" pitchFamily="34" charset="0"/>
                <a:cs typeface="Times New Roman" panose="02020603050405020304" pitchFamily="18" charset="0"/>
              </a:rPr>
              <a:t>Thông số kỹ thuật</a:t>
            </a:r>
            <a:endParaRPr lang="en-US" sz="1800">
              <a:effectLst/>
              <a:latin typeface="Times New Roman" panose="02020603050405020304" pitchFamily="18" charset="0"/>
              <a:ea typeface="Arial" panose="020B06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vi-VN" sz="1800">
                <a:effectLst/>
                <a:latin typeface="Times New Roman" panose="02020603050405020304" pitchFamily="18" charset="0"/>
                <a:ea typeface="Arial" panose="020B0604020202020204" pitchFamily="34" charset="0"/>
                <a:cs typeface="Times New Roman" panose="02020603050405020304" pitchFamily="18" charset="0"/>
              </a:rPr>
              <a:t>Số chân: 8</a:t>
            </a:r>
            <a:endParaRPr lang="en-US" sz="1800">
              <a:effectLst/>
              <a:latin typeface="Times New Roman" panose="02020603050405020304" pitchFamily="18" charset="0"/>
              <a:ea typeface="Arial" panose="020B06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vi-VN" sz="1800">
                <a:effectLst/>
                <a:latin typeface="Times New Roman" panose="02020603050405020304" pitchFamily="18" charset="0"/>
                <a:ea typeface="Arial" panose="020B0604020202020204" pitchFamily="34" charset="0"/>
                <a:cs typeface="Times New Roman" panose="02020603050405020304" pitchFamily="18" charset="0"/>
              </a:rPr>
              <a:t>Số nút nhấn: 16</a:t>
            </a:r>
            <a:endParaRPr lang="en-US" sz="1800">
              <a:effectLst/>
              <a:latin typeface="Times New Roman" panose="02020603050405020304" pitchFamily="18" charset="0"/>
              <a:ea typeface="Arial" panose="020B06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vi-VN" sz="1800">
                <a:effectLst/>
                <a:latin typeface="Times New Roman" panose="02020603050405020304" pitchFamily="18" charset="0"/>
                <a:ea typeface="Arial" panose="020B0604020202020204" pitchFamily="34" charset="0"/>
                <a:cs typeface="Times New Roman" panose="02020603050405020304" pitchFamily="18" charset="0"/>
              </a:rPr>
              <a:t>Điện áp hoạt động: 3.3V – 5V</a:t>
            </a:r>
            <a:endParaRPr lang="en-US" sz="1800">
              <a:effectLst/>
              <a:latin typeface="Times New Roman" panose="02020603050405020304" pitchFamily="18" charset="0"/>
              <a:ea typeface="Arial" panose="020B0604020202020204" pitchFamily="34" charset="0"/>
              <a:cs typeface="Times New Roman" panose="02020603050405020304" pitchFamily="18" charset="0"/>
            </a:endParaRPr>
          </a:p>
          <a:p>
            <a:pPr marL="342900" marR="0" lvl="0" indent="-342900">
              <a:lnSpc>
                <a:spcPct val="107000"/>
              </a:lnSpc>
              <a:spcBef>
                <a:spcPts val="0"/>
              </a:spcBef>
              <a:spcAft>
                <a:spcPts val="500"/>
              </a:spcAft>
              <a:buFont typeface="Symbol" panose="05050102010706020507" pitchFamily="18" charset="2"/>
              <a:buChar char=""/>
            </a:pPr>
            <a:r>
              <a:rPr lang="vi-VN" sz="1800">
                <a:effectLst/>
                <a:latin typeface="Times New Roman" panose="02020603050405020304" pitchFamily="18" charset="0"/>
                <a:ea typeface="Arial" panose="020B0604020202020204" pitchFamily="34" charset="0"/>
                <a:cs typeface="Times New Roman" panose="02020603050405020304" pitchFamily="18" charset="0"/>
              </a:rPr>
              <a:t>Nhiệt độ hoạt động: 0°C – 70°C</a:t>
            </a:r>
            <a:endParaRPr lang="en-US" sz="1800">
              <a:effectLst/>
              <a:latin typeface="Times New Roman" panose="02020603050405020304" pitchFamily="18" charset="0"/>
              <a:ea typeface="Arial" panose="020B0604020202020204" pitchFamily="34" charset="0"/>
            </a:endParaRPr>
          </a:p>
          <a:p>
            <a:pPr marL="0" marR="0">
              <a:lnSpc>
                <a:spcPct val="107000"/>
              </a:lnSpc>
              <a:spcBef>
                <a:spcPts val="0"/>
              </a:spcBef>
              <a:spcAft>
                <a:spcPts val="500"/>
              </a:spcAft>
            </a:pPr>
            <a:endParaRPr lang="en-US" sz="1800">
              <a:effectLst/>
              <a:latin typeface="Times New Roman" panose="02020603050405020304" pitchFamily="18" charset="0"/>
              <a:ea typeface="Arial" panose="020B060402020202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80C1CA15-9A5E-5457-D39B-53F030DE4EE8}"/>
              </a:ext>
            </a:extLst>
          </p:cNvPr>
          <p:cNvPicPr>
            <a:picLocks noChangeAspect="1"/>
          </p:cNvPicPr>
          <p:nvPr/>
        </p:nvPicPr>
        <p:blipFill>
          <a:blip r:embed="rId2"/>
          <a:stretch>
            <a:fillRect/>
          </a:stretch>
        </p:blipFill>
        <p:spPr>
          <a:xfrm>
            <a:off x="6446520" y="2178121"/>
            <a:ext cx="3267739" cy="2865368"/>
          </a:xfrm>
          <a:prstGeom prst="rect">
            <a:avLst/>
          </a:prstGeom>
        </p:spPr>
      </p:pic>
    </p:spTree>
    <p:extLst>
      <p:ext uri="{BB962C8B-B14F-4D97-AF65-F5344CB8AC3E}">
        <p14:creationId xmlns:p14="http://schemas.microsoft.com/office/powerpoint/2010/main" val="3774269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5536D-A693-E282-28B3-86CC24EC8F4D}"/>
              </a:ext>
            </a:extLst>
          </p:cNvPr>
          <p:cNvSpPr>
            <a:spLocks noGrp="1"/>
          </p:cNvSpPr>
          <p:nvPr>
            <p:ph type="title"/>
          </p:nvPr>
        </p:nvSpPr>
        <p:spPr>
          <a:xfrm>
            <a:off x="2313094" y="172720"/>
            <a:ext cx="8192346" cy="731520"/>
          </a:xfrm>
        </p:spPr>
        <p:txBody>
          <a:bodyPr>
            <a:normAutofit/>
          </a:bodyPr>
          <a:lstStyle/>
          <a:p>
            <a:r>
              <a:rPr lang="en-US" sz="3200" b="1">
                <a:solidFill>
                  <a:schemeClr val="tx1"/>
                </a:solidFill>
                <a:latin typeface="Times New Roman" panose="02020603050405020304" pitchFamily="18" charset="0"/>
                <a:cs typeface="Times New Roman" panose="02020603050405020304" pitchFamily="18" charset="0"/>
              </a:rPr>
              <a:t>CHƯƠNG 1 : TỔNG QUAN</a:t>
            </a:r>
          </a:p>
        </p:txBody>
      </p:sp>
      <p:sp>
        <p:nvSpPr>
          <p:cNvPr id="3" name="Content Placeholder 2">
            <a:extLst>
              <a:ext uri="{FF2B5EF4-FFF2-40B4-BE49-F238E27FC236}">
                <a16:creationId xmlns:a16="http://schemas.microsoft.com/office/drawing/2014/main" id="{6C89D8D6-FCAF-7C36-AB89-F825A2583C9F}"/>
              </a:ext>
            </a:extLst>
          </p:cNvPr>
          <p:cNvSpPr>
            <a:spLocks noGrp="1"/>
          </p:cNvSpPr>
          <p:nvPr>
            <p:ph idx="1"/>
          </p:nvPr>
        </p:nvSpPr>
        <p:spPr>
          <a:xfrm>
            <a:off x="0" y="1026161"/>
            <a:ext cx="10505440" cy="5831839"/>
          </a:xfrm>
        </p:spPr>
        <p:txBody>
          <a:bodyPr>
            <a:normAutofit/>
          </a:bodyPr>
          <a:lstStyle/>
          <a:p>
            <a:pPr marL="0" indent="0">
              <a:buNone/>
            </a:pP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1.3</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Các</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thiết</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bị</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sử</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dụng</a:t>
            </a:r>
            <a:endPar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a:p>
            <a:pPr marL="0" indent="0">
              <a:buNone/>
            </a:pP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1.3.1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Thiết</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bị</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phần</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cứng</a:t>
            </a:r>
            <a:endParaRPr lang="vi-VN" sz="2400" b="1" noProof="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a:p>
            <a:pPr marL="0" indent="0">
              <a:buNone/>
            </a:pPr>
            <a:endParaRPr lang="en-US" sz="2400" b="1">
              <a:effectLst/>
              <a:latin typeface="Times New Roman" panose="02020603050405020304" pitchFamily="18" charset="0"/>
              <a:ea typeface="Arial" panose="020B0604020202020204" pitchFamily="34" charset="0"/>
              <a:cs typeface="Times New Roman" panose="02020603050405020304" pitchFamily="18" charset="0"/>
            </a:endParaRPr>
          </a:p>
          <a:p>
            <a:pPr marL="0" indent="0">
              <a:buNone/>
            </a:pPr>
            <a:endParaRPr lang="en-US"/>
          </a:p>
        </p:txBody>
      </p:sp>
      <p:sp>
        <p:nvSpPr>
          <p:cNvPr id="8" name="TextBox 7">
            <a:extLst>
              <a:ext uri="{FF2B5EF4-FFF2-40B4-BE49-F238E27FC236}">
                <a16:creationId xmlns:a16="http://schemas.microsoft.com/office/drawing/2014/main" id="{E3996CB8-0D15-1E72-5E1F-79ED73D51CA6}"/>
              </a:ext>
            </a:extLst>
          </p:cNvPr>
          <p:cNvSpPr txBox="1"/>
          <p:nvPr/>
        </p:nvSpPr>
        <p:spPr>
          <a:xfrm>
            <a:off x="641692" y="4700307"/>
            <a:ext cx="2231329" cy="369833"/>
          </a:xfrm>
          <a:prstGeom prst="rect">
            <a:avLst/>
          </a:prstGeom>
          <a:noFill/>
        </p:spPr>
        <p:txBody>
          <a:bodyPr wrap="square">
            <a:spAutoFit/>
          </a:bodyPr>
          <a:lstStyle/>
          <a:p>
            <a:r>
              <a:rPr lang="en-US" b="1" noProof="1">
                <a:latin typeface="Times New Roman" panose="02020603050405020304" pitchFamily="18" charset="0"/>
              </a:rPr>
              <a:t>Còi </a:t>
            </a:r>
            <a:r>
              <a:rPr lang="vi-VN" sz="1800" b="1">
                <a:solidFill>
                  <a:srgbClr val="000000"/>
                </a:solidFill>
                <a:effectLst/>
                <a:latin typeface="Times New Roman" panose="02020603050405020304" pitchFamily="18" charset="0"/>
                <a:ea typeface="Arial" panose="020B0604020202020204" pitchFamily="34" charset="0"/>
              </a:rPr>
              <a:t>Buzzer 5VDC </a:t>
            </a:r>
            <a:endParaRPr lang="vi-VN" b="1" noProof="1"/>
          </a:p>
        </p:txBody>
      </p:sp>
      <p:sp>
        <p:nvSpPr>
          <p:cNvPr id="9" name="TextBox 8">
            <a:extLst>
              <a:ext uri="{FF2B5EF4-FFF2-40B4-BE49-F238E27FC236}">
                <a16:creationId xmlns:a16="http://schemas.microsoft.com/office/drawing/2014/main" id="{5A65321A-5FE9-FE3C-FD0F-87E3AF6C41A1}"/>
              </a:ext>
            </a:extLst>
          </p:cNvPr>
          <p:cNvSpPr txBox="1"/>
          <p:nvPr/>
        </p:nvSpPr>
        <p:spPr>
          <a:xfrm>
            <a:off x="37252" y="2086029"/>
            <a:ext cx="8998319" cy="729239"/>
          </a:xfrm>
          <a:prstGeom prst="rect">
            <a:avLst/>
          </a:prstGeom>
          <a:noFill/>
        </p:spPr>
        <p:txBody>
          <a:bodyPr wrap="square">
            <a:spAutoFit/>
          </a:bodyPr>
          <a:lstStyle/>
          <a:p>
            <a:pPr marL="0" marR="0">
              <a:lnSpc>
                <a:spcPct val="107000"/>
              </a:lnSpc>
              <a:spcBef>
                <a:spcPts val="0"/>
              </a:spcBef>
              <a:spcAft>
                <a:spcPts val="500"/>
              </a:spcAft>
            </a:pPr>
            <a:r>
              <a:rPr lang="vi-VN" sz="1800" noProof="1">
                <a:effectLst/>
                <a:latin typeface="Times New Roman" panose="02020603050405020304" pitchFamily="18" charset="0"/>
                <a:ea typeface="Arial" panose="020B0604020202020204" pitchFamily="34" charset="0"/>
              </a:rPr>
              <a:t>Ngoài ra còn có một số thiết bị khác như còi</a:t>
            </a:r>
            <a:r>
              <a:rPr lang="vi-VN" noProof="1">
                <a:latin typeface="Times New Roman" panose="02020603050405020304" pitchFamily="18" charset="0"/>
                <a:ea typeface="Arial" panose="020B0604020202020204" pitchFamily="34" charset="0"/>
              </a:rPr>
              <a:t>, đèn led, dây cắm, test broad</a:t>
            </a:r>
            <a:endParaRPr lang="vi-VN" sz="1800" noProof="1">
              <a:effectLst/>
              <a:latin typeface="Times New Roman" panose="02020603050405020304" pitchFamily="18" charset="0"/>
              <a:ea typeface="Arial" panose="020B0604020202020204" pitchFamily="34" charset="0"/>
            </a:endParaRPr>
          </a:p>
          <a:p>
            <a:pPr marL="0" marR="0">
              <a:lnSpc>
                <a:spcPct val="107000"/>
              </a:lnSpc>
              <a:spcBef>
                <a:spcPts val="0"/>
              </a:spcBef>
              <a:spcAft>
                <a:spcPts val="500"/>
              </a:spcAft>
            </a:pPr>
            <a:endParaRPr lang="en-US" sz="1800">
              <a:effectLst/>
              <a:latin typeface="Times New Roman" panose="02020603050405020304" pitchFamily="18" charset="0"/>
              <a:ea typeface="Arial" panose="020B060402020202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8F68B854-6357-78DE-2C18-D27F02B43CC5}"/>
              </a:ext>
            </a:extLst>
          </p:cNvPr>
          <p:cNvPicPr>
            <a:picLocks noChangeAspect="1"/>
          </p:cNvPicPr>
          <p:nvPr/>
        </p:nvPicPr>
        <p:blipFill>
          <a:blip r:embed="rId2"/>
          <a:stretch>
            <a:fillRect/>
          </a:stretch>
        </p:blipFill>
        <p:spPr>
          <a:xfrm>
            <a:off x="420665" y="2815268"/>
            <a:ext cx="2531790" cy="1885039"/>
          </a:xfrm>
          <a:prstGeom prst="rect">
            <a:avLst/>
          </a:prstGeom>
        </p:spPr>
      </p:pic>
      <p:pic>
        <p:nvPicPr>
          <p:cNvPr id="6" name="Picture 5">
            <a:extLst>
              <a:ext uri="{FF2B5EF4-FFF2-40B4-BE49-F238E27FC236}">
                <a16:creationId xmlns:a16="http://schemas.microsoft.com/office/drawing/2014/main" id="{C303F462-1B6D-2E17-6034-32B74E9CF5DD}"/>
              </a:ext>
            </a:extLst>
          </p:cNvPr>
          <p:cNvPicPr>
            <a:picLocks noChangeAspect="1"/>
          </p:cNvPicPr>
          <p:nvPr/>
        </p:nvPicPr>
        <p:blipFill>
          <a:blip r:embed="rId3"/>
          <a:stretch>
            <a:fillRect/>
          </a:stretch>
        </p:blipFill>
        <p:spPr>
          <a:xfrm>
            <a:off x="3707815" y="2815268"/>
            <a:ext cx="2286198" cy="1981372"/>
          </a:xfrm>
          <a:prstGeom prst="rect">
            <a:avLst/>
          </a:prstGeom>
        </p:spPr>
      </p:pic>
      <p:pic>
        <p:nvPicPr>
          <p:cNvPr id="7" name="Picture 6">
            <a:extLst>
              <a:ext uri="{FF2B5EF4-FFF2-40B4-BE49-F238E27FC236}">
                <a16:creationId xmlns:a16="http://schemas.microsoft.com/office/drawing/2014/main" id="{680D6F39-CB3F-30E6-FCF4-99F8A69BC7C5}"/>
              </a:ext>
            </a:extLst>
          </p:cNvPr>
          <p:cNvPicPr>
            <a:picLocks noChangeAspect="1"/>
          </p:cNvPicPr>
          <p:nvPr/>
        </p:nvPicPr>
        <p:blipFill>
          <a:blip r:embed="rId4"/>
          <a:stretch>
            <a:fillRect/>
          </a:stretch>
        </p:blipFill>
        <p:spPr>
          <a:xfrm>
            <a:off x="7025893" y="2815268"/>
            <a:ext cx="2009678" cy="1981372"/>
          </a:xfrm>
          <a:prstGeom prst="rect">
            <a:avLst/>
          </a:prstGeom>
        </p:spPr>
      </p:pic>
      <p:pic>
        <p:nvPicPr>
          <p:cNvPr id="11" name="Picture 10">
            <a:extLst>
              <a:ext uri="{FF2B5EF4-FFF2-40B4-BE49-F238E27FC236}">
                <a16:creationId xmlns:a16="http://schemas.microsoft.com/office/drawing/2014/main" id="{B98F93E2-4021-4039-BA9C-534F068DD0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5493" y="4752712"/>
            <a:ext cx="3051653" cy="2105288"/>
          </a:xfrm>
          <a:prstGeom prst="rect">
            <a:avLst/>
          </a:prstGeom>
        </p:spPr>
      </p:pic>
      <p:sp>
        <p:nvSpPr>
          <p:cNvPr id="13" name="TextBox 12">
            <a:extLst>
              <a:ext uri="{FF2B5EF4-FFF2-40B4-BE49-F238E27FC236}">
                <a16:creationId xmlns:a16="http://schemas.microsoft.com/office/drawing/2014/main" id="{746AE9C7-CCE6-0F14-32FC-B4E7AAD5F99A}"/>
              </a:ext>
            </a:extLst>
          </p:cNvPr>
          <p:cNvSpPr txBox="1"/>
          <p:nvPr/>
        </p:nvSpPr>
        <p:spPr>
          <a:xfrm>
            <a:off x="7162349" y="4918561"/>
            <a:ext cx="2231329" cy="369833"/>
          </a:xfrm>
          <a:prstGeom prst="rect">
            <a:avLst/>
          </a:prstGeom>
          <a:noFill/>
        </p:spPr>
        <p:txBody>
          <a:bodyPr wrap="square">
            <a:spAutoFit/>
          </a:bodyPr>
          <a:lstStyle/>
          <a:p>
            <a:r>
              <a:rPr lang="en-US" b="1" noProof="1">
                <a:latin typeface="Times New Roman" panose="02020603050405020304" pitchFamily="18" charset="0"/>
              </a:rPr>
              <a:t>Dây cắm</a:t>
            </a:r>
            <a:endParaRPr lang="vi-VN" b="1" noProof="1"/>
          </a:p>
        </p:txBody>
      </p:sp>
      <p:sp>
        <p:nvSpPr>
          <p:cNvPr id="15" name="TextBox 14">
            <a:extLst>
              <a:ext uri="{FF2B5EF4-FFF2-40B4-BE49-F238E27FC236}">
                <a16:creationId xmlns:a16="http://schemas.microsoft.com/office/drawing/2014/main" id="{1EFF7CED-F921-D898-9240-92BFB472E552}"/>
              </a:ext>
            </a:extLst>
          </p:cNvPr>
          <p:cNvSpPr txBox="1"/>
          <p:nvPr/>
        </p:nvSpPr>
        <p:spPr>
          <a:xfrm>
            <a:off x="5082324" y="4567795"/>
            <a:ext cx="2231329" cy="369833"/>
          </a:xfrm>
          <a:prstGeom prst="rect">
            <a:avLst/>
          </a:prstGeom>
          <a:noFill/>
        </p:spPr>
        <p:txBody>
          <a:bodyPr wrap="square">
            <a:spAutoFit/>
          </a:bodyPr>
          <a:lstStyle/>
          <a:p>
            <a:r>
              <a:rPr lang="en-US" b="1" noProof="1">
                <a:latin typeface="Times New Roman" panose="02020603050405020304" pitchFamily="18" charset="0"/>
              </a:rPr>
              <a:t>Đèn led</a:t>
            </a:r>
            <a:endParaRPr lang="vi-VN" b="1" noProof="1"/>
          </a:p>
        </p:txBody>
      </p:sp>
      <p:sp>
        <p:nvSpPr>
          <p:cNvPr id="16" name="TextBox 15">
            <a:extLst>
              <a:ext uri="{FF2B5EF4-FFF2-40B4-BE49-F238E27FC236}">
                <a16:creationId xmlns:a16="http://schemas.microsoft.com/office/drawing/2014/main" id="{89E93926-9D28-A8EB-C774-3133CACF3D15}"/>
              </a:ext>
            </a:extLst>
          </p:cNvPr>
          <p:cNvSpPr txBox="1"/>
          <p:nvPr/>
        </p:nvSpPr>
        <p:spPr>
          <a:xfrm>
            <a:off x="5910228" y="6364211"/>
            <a:ext cx="2231329" cy="369833"/>
          </a:xfrm>
          <a:prstGeom prst="rect">
            <a:avLst/>
          </a:prstGeom>
          <a:noFill/>
        </p:spPr>
        <p:txBody>
          <a:bodyPr wrap="square">
            <a:spAutoFit/>
          </a:bodyPr>
          <a:lstStyle/>
          <a:p>
            <a:r>
              <a:rPr lang="en-US" b="1" noProof="1">
                <a:latin typeface="Times New Roman" panose="02020603050405020304" pitchFamily="18" charset="0"/>
              </a:rPr>
              <a:t>TestBroad</a:t>
            </a:r>
            <a:endParaRPr lang="vi-VN" b="1" noProof="1"/>
          </a:p>
        </p:txBody>
      </p:sp>
    </p:spTree>
    <p:extLst>
      <p:ext uri="{BB962C8B-B14F-4D97-AF65-F5344CB8AC3E}">
        <p14:creationId xmlns:p14="http://schemas.microsoft.com/office/powerpoint/2010/main" val="193174781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5536D-A693-E282-28B3-86CC24EC8F4D}"/>
              </a:ext>
            </a:extLst>
          </p:cNvPr>
          <p:cNvSpPr>
            <a:spLocks noGrp="1"/>
          </p:cNvSpPr>
          <p:nvPr>
            <p:ph type="title"/>
          </p:nvPr>
        </p:nvSpPr>
        <p:spPr>
          <a:xfrm>
            <a:off x="2313094" y="172720"/>
            <a:ext cx="8192346" cy="731520"/>
          </a:xfrm>
        </p:spPr>
        <p:txBody>
          <a:bodyPr>
            <a:normAutofit/>
          </a:bodyPr>
          <a:lstStyle/>
          <a:p>
            <a:r>
              <a:rPr lang="en-US" sz="3200" b="1">
                <a:solidFill>
                  <a:schemeClr val="tx1"/>
                </a:solidFill>
                <a:latin typeface="Times New Roman" panose="02020603050405020304" pitchFamily="18" charset="0"/>
                <a:cs typeface="Times New Roman" panose="02020603050405020304" pitchFamily="18" charset="0"/>
              </a:rPr>
              <a:t>CHƯƠNG 1 : TỔNG QUAN</a:t>
            </a:r>
          </a:p>
        </p:txBody>
      </p:sp>
      <p:sp>
        <p:nvSpPr>
          <p:cNvPr id="3" name="Content Placeholder 2">
            <a:extLst>
              <a:ext uri="{FF2B5EF4-FFF2-40B4-BE49-F238E27FC236}">
                <a16:creationId xmlns:a16="http://schemas.microsoft.com/office/drawing/2014/main" id="{6C89D8D6-FCAF-7C36-AB89-F825A2583C9F}"/>
              </a:ext>
            </a:extLst>
          </p:cNvPr>
          <p:cNvSpPr>
            <a:spLocks noGrp="1"/>
          </p:cNvSpPr>
          <p:nvPr>
            <p:ph idx="1"/>
          </p:nvPr>
        </p:nvSpPr>
        <p:spPr>
          <a:xfrm>
            <a:off x="0" y="1026161"/>
            <a:ext cx="10505440" cy="5831839"/>
          </a:xfrm>
        </p:spPr>
        <p:txBody>
          <a:bodyPr>
            <a:normAutofit/>
          </a:bodyPr>
          <a:lstStyle/>
          <a:p>
            <a:pPr marL="0" indent="0">
              <a:buNone/>
            </a:pPr>
            <a:r>
              <a:rPr lang="vi-VN" sz="2400" b="1" noProof="1">
                <a:solidFill>
                  <a:srgbClr val="000000"/>
                </a:solidFill>
                <a:latin typeface="Times New Roman" panose="02020603050405020304" pitchFamily="18" charset="0"/>
                <a:ea typeface="Arial" panose="020B0604020202020204" pitchFamily="34" charset="0"/>
                <a:cs typeface="Times New Roman" panose="02020603050405020304" pitchFamily="18" charset="0"/>
              </a:rPr>
              <a:t>1.3</a:t>
            </a:r>
            <a:r>
              <a:rPr lang="vi-VN" sz="2400" b="1" noProof="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vi-VN" sz="2400" b="1" noProof="1">
                <a:solidFill>
                  <a:srgbClr val="000000"/>
                </a:solidFill>
                <a:latin typeface="Times New Roman" panose="02020603050405020304" pitchFamily="18" charset="0"/>
                <a:ea typeface="Arial" panose="020B0604020202020204" pitchFamily="34" charset="0"/>
                <a:cs typeface="Times New Roman" panose="02020603050405020304" pitchFamily="18" charset="0"/>
              </a:rPr>
              <a:t>Các thiết bị sử dụng</a:t>
            </a:r>
            <a:endParaRPr lang="vi-VN" sz="2400" b="1" noProof="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a:p>
            <a:pPr marL="0" indent="0">
              <a:buNone/>
            </a:pPr>
            <a:r>
              <a:rPr lang="vi-VN" sz="2400" b="1" noProof="1">
                <a:solidFill>
                  <a:srgbClr val="000000"/>
                </a:solidFill>
                <a:latin typeface="Times New Roman" panose="02020603050405020304" pitchFamily="18" charset="0"/>
                <a:ea typeface="Arial" panose="020B0604020202020204" pitchFamily="34" charset="0"/>
                <a:cs typeface="Times New Roman" panose="02020603050405020304" pitchFamily="18" charset="0"/>
              </a:rPr>
              <a:t> 1.3.1 Phần mềm sử dụng</a:t>
            </a:r>
          </a:p>
          <a:p>
            <a:pPr marL="0" indent="0">
              <a:buNone/>
            </a:pPr>
            <a:endPar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endParaRPr>
          </a:p>
          <a:p>
            <a:pPr marL="114300" marR="0" indent="0">
              <a:lnSpc>
                <a:spcPct val="107000"/>
              </a:lnSpc>
              <a:spcBef>
                <a:spcPts val="0"/>
              </a:spcBef>
              <a:spcAft>
                <a:spcPts val="500"/>
              </a:spcAft>
              <a:buNone/>
            </a:pPr>
            <a:r>
              <a:rPr lang="vi-VN" sz="24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Trong đề tài này, nhóm em sử dụng các phần mềm sau:</a:t>
            </a:r>
            <a:endParaRPr lang="en-US" sz="24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0" marR="0" lvl="0" indent="0">
              <a:lnSpc>
                <a:spcPct val="107000"/>
              </a:lnSpc>
              <a:spcBef>
                <a:spcPts val="0"/>
              </a:spcBef>
              <a:spcAft>
                <a:spcPts val="0"/>
              </a:spcAft>
              <a:buNone/>
            </a:pPr>
            <a:r>
              <a:rPr lang="en-US" sz="24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a:t>
            </a:r>
            <a:r>
              <a:rPr lang="vi-VN" sz="24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Arduino IDE: dùng để viết code và nạp code</a:t>
            </a:r>
            <a:endParaRPr lang="en-US" sz="24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0" marR="0" lvl="0" indent="0">
              <a:lnSpc>
                <a:spcPct val="107000"/>
              </a:lnSpc>
              <a:spcBef>
                <a:spcPts val="0"/>
              </a:spcBef>
              <a:spcAft>
                <a:spcPts val="0"/>
              </a:spcAft>
              <a:buNone/>
            </a:pPr>
            <a:r>
              <a:rPr lang="en-US" sz="240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en-US" sz="240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StarUML</a:t>
            </a:r>
            <a:r>
              <a:rPr lang="en-US" sz="240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en-US" sz="240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dùng</a:t>
            </a:r>
            <a:r>
              <a:rPr lang="en-US" sz="240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en-US" sz="240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để</a:t>
            </a:r>
            <a:r>
              <a:rPr lang="en-US" sz="240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en-US" sz="240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biểu</a:t>
            </a:r>
            <a:r>
              <a:rPr lang="en-US" sz="240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en-US" sz="240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đồ</a:t>
            </a:r>
            <a:r>
              <a:rPr lang="en-US" sz="2400">
                <a:solidFill>
                  <a:schemeClr val="tx1"/>
                </a:solidFill>
                <a:latin typeface="Times New Roman" panose="02020603050405020304" pitchFamily="18" charset="0"/>
                <a:ea typeface="Arial" panose="020B0604020202020204" pitchFamily="34" charset="0"/>
                <a:cs typeface="Times New Roman" panose="02020603050405020304" pitchFamily="18" charset="0"/>
              </a:rPr>
              <a:t> use case</a:t>
            </a:r>
            <a:endParaRPr lang="en-US" sz="24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0" marR="0" lvl="0" indent="0">
              <a:lnSpc>
                <a:spcPct val="107000"/>
              </a:lnSpc>
              <a:spcBef>
                <a:spcPts val="0"/>
              </a:spcBef>
              <a:spcAft>
                <a:spcPts val="0"/>
              </a:spcAft>
              <a:buNone/>
            </a:pPr>
            <a:r>
              <a:rPr lang="en-US" sz="24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a:t>
            </a:r>
            <a:r>
              <a:rPr lang="vi-VN" sz="24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Fritzing + Proteus: Để vẽ mô phỏng mạch vật lý, logic</a:t>
            </a:r>
            <a:endParaRPr lang="en-US" sz="24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0" marR="0" lvl="0" indent="0">
              <a:lnSpc>
                <a:spcPct val="107000"/>
              </a:lnSpc>
              <a:spcBef>
                <a:spcPts val="0"/>
              </a:spcBef>
              <a:spcAft>
                <a:spcPts val="500"/>
              </a:spcAft>
              <a:buNone/>
            </a:pPr>
            <a:r>
              <a:rPr lang="en-US" sz="24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US" sz="2400" b="1">
              <a:effectLst/>
              <a:latin typeface="Times New Roman" panose="02020603050405020304" pitchFamily="18" charset="0"/>
              <a:ea typeface="Arial" panose="020B0604020202020204" pitchFamily="34" charset="0"/>
              <a:cs typeface="Times New Roman" panose="02020603050405020304" pitchFamily="18" charset="0"/>
            </a:endParaRPr>
          </a:p>
          <a:p>
            <a:pPr marL="0" indent="0">
              <a:buNone/>
            </a:pPr>
            <a:endParaRPr lang="en-US"/>
          </a:p>
        </p:txBody>
      </p:sp>
    </p:spTree>
    <p:extLst>
      <p:ext uri="{BB962C8B-B14F-4D97-AF65-F5344CB8AC3E}">
        <p14:creationId xmlns:p14="http://schemas.microsoft.com/office/powerpoint/2010/main" val="2900598715"/>
      </p:ext>
    </p:extLst>
  </p:cSld>
  <p:clrMapOvr>
    <a:masterClrMapping/>
  </p:clrMapOvr>
  <p:transition spd="slow">
    <p:randomBar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5A8861B-6DFB-A050-CE23-EE76DB5CB81D}"/>
              </a:ext>
            </a:extLst>
          </p:cNvPr>
          <p:cNvPicPr>
            <a:picLocks noChangeAspect="1"/>
          </p:cNvPicPr>
          <p:nvPr/>
        </p:nvPicPr>
        <p:blipFill>
          <a:blip r:embed="rId2"/>
          <a:stretch>
            <a:fillRect/>
          </a:stretch>
        </p:blipFill>
        <p:spPr>
          <a:xfrm>
            <a:off x="1432560" y="743931"/>
            <a:ext cx="7884742" cy="4366549"/>
          </a:xfrm>
          <a:prstGeom prst="rect">
            <a:avLst/>
          </a:prstGeom>
        </p:spPr>
      </p:pic>
      <p:sp>
        <p:nvSpPr>
          <p:cNvPr id="8" name="TextBox 7">
            <a:extLst>
              <a:ext uri="{FF2B5EF4-FFF2-40B4-BE49-F238E27FC236}">
                <a16:creationId xmlns:a16="http://schemas.microsoft.com/office/drawing/2014/main" id="{25419C36-B497-F30D-9D2B-337FC69EC666}"/>
              </a:ext>
            </a:extLst>
          </p:cNvPr>
          <p:cNvSpPr txBox="1"/>
          <p:nvPr/>
        </p:nvSpPr>
        <p:spPr>
          <a:xfrm>
            <a:off x="337820" y="216654"/>
            <a:ext cx="6101080" cy="369332"/>
          </a:xfrm>
          <a:prstGeom prst="rect">
            <a:avLst/>
          </a:prstGeom>
          <a:noFill/>
        </p:spPr>
        <p:txBody>
          <a:bodyPr wrap="square">
            <a:spAutoFit/>
          </a:bodyPr>
          <a:lstStyle/>
          <a:p>
            <a:r>
              <a:rPr lang="en-US" b="1">
                <a:latin typeface="Times New Roman" panose="02020603050405020304" pitchFamily="18" charset="0"/>
                <a:cs typeface="Times New Roman" panose="02020603050405020304" pitchFamily="18" charset="0"/>
              </a:rPr>
              <a:t>Arduino IDE</a:t>
            </a:r>
          </a:p>
        </p:txBody>
      </p:sp>
      <p:sp>
        <p:nvSpPr>
          <p:cNvPr id="10" name="TextBox 9">
            <a:extLst>
              <a:ext uri="{FF2B5EF4-FFF2-40B4-BE49-F238E27FC236}">
                <a16:creationId xmlns:a16="http://schemas.microsoft.com/office/drawing/2014/main" id="{ABEB220B-9918-EF3A-F3F8-5B3A14F6418E}"/>
              </a:ext>
            </a:extLst>
          </p:cNvPr>
          <p:cNvSpPr txBox="1"/>
          <p:nvPr/>
        </p:nvSpPr>
        <p:spPr>
          <a:xfrm>
            <a:off x="2776220" y="5428734"/>
            <a:ext cx="6101080" cy="369332"/>
          </a:xfrm>
          <a:prstGeom prst="rect">
            <a:avLst/>
          </a:prstGeom>
          <a:noFill/>
        </p:spPr>
        <p:txBody>
          <a:bodyPr wrap="square">
            <a:spAutoFit/>
          </a:bodyPr>
          <a:lstStyle/>
          <a:p>
            <a:r>
              <a:rPr lang="en-US" b="1">
                <a:latin typeface="Times New Roman" panose="02020603050405020304" pitchFamily="18" charset="0"/>
                <a:cs typeface="Times New Roman" panose="02020603050405020304" pitchFamily="18" charset="0"/>
              </a:rPr>
              <a:t>Giao </a:t>
            </a:r>
            <a:r>
              <a:rPr lang="en-US" b="1" err="1">
                <a:latin typeface="Times New Roman" panose="02020603050405020304" pitchFamily="18" charset="0"/>
                <a:cs typeface="Times New Roman" panose="02020603050405020304" pitchFamily="18" charset="0"/>
              </a:rPr>
              <a:t>diện</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phần</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mềm</a:t>
            </a:r>
            <a:r>
              <a:rPr lang="en-US" b="1">
                <a:latin typeface="Times New Roman" panose="02020603050405020304" pitchFamily="18" charset="0"/>
                <a:cs typeface="Times New Roman" panose="02020603050405020304" pitchFamily="18" charset="0"/>
              </a:rPr>
              <a:t> Arduino IDE</a:t>
            </a:r>
          </a:p>
        </p:txBody>
      </p:sp>
    </p:spTree>
    <p:extLst>
      <p:ext uri="{BB962C8B-B14F-4D97-AF65-F5344CB8AC3E}">
        <p14:creationId xmlns:p14="http://schemas.microsoft.com/office/powerpoint/2010/main" val="140179073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5419C36-B497-F30D-9D2B-337FC69EC666}"/>
              </a:ext>
            </a:extLst>
          </p:cNvPr>
          <p:cNvSpPr txBox="1"/>
          <p:nvPr/>
        </p:nvSpPr>
        <p:spPr>
          <a:xfrm>
            <a:off x="337820" y="216654"/>
            <a:ext cx="6101080" cy="369332"/>
          </a:xfrm>
          <a:prstGeom prst="rect">
            <a:avLst/>
          </a:prstGeom>
          <a:noFill/>
        </p:spPr>
        <p:txBody>
          <a:bodyPr wrap="square">
            <a:spAutoFit/>
          </a:bodyPr>
          <a:lstStyle/>
          <a:p>
            <a:r>
              <a:rPr lang="vi-VN" sz="1800" b="1">
                <a:effectLst/>
                <a:latin typeface="Times New Roman" panose="02020603050405020304" pitchFamily="18" charset="0"/>
                <a:ea typeface="Arial" panose="020B0604020202020204" pitchFamily="34" charset="0"/>
              </a:rPr>
              <a:t>Fritzing</a:t>
            </a:r>
            <a:endParaRPr lang="en-US"/>
          </a:p>
        </p:txBody>
      </p:sp>
      <p:sp>
        <p:nvSpPr>
          <p:cNvPr id="10" name="TextBox 9">
            <a:extLst>
              <a:ext uri="{FF2B5EF4-FFF2-40B4-BE49-F238E27FC236}">
                <a16:creationId xmlns:a16="http://schemas.microsoft.com/office/drawing/2014/main" id="{ABEB220B-9918-EF3A-F3F8-5B3A14F6418E}"/>
              </a:ext>
            </a:extLst>
          </p:cNvPr>
          <p:cNvSpPr txBox="1"/>
          <p:nvPr/>
        </p:nvSpPr>
        <p:spPr>
          <a:xfrm>
            <a:off x="3324860" y="5256014"/>
            <a:ext cx="3533140" cy="400110"/>
          </a:xfrm>
          <a:prstGeom prst="rect">
            <a:avLst/>
          </a:prstGeom>
          <a:noFill/>
        </p:spPr>
        <p:txBody>
          <a:bodyPr wrap="square">
            <a:spAutoFit/>
          </a:bodyPr>
          <a:lstStyle/>
          <a:p>
            <a:r>
              <a:rPr lang="vi-VN" sz="2000" b="1">
                <a:effectLst/>
                <a:latin typeface="Times New Roman" panose="02020603050405020304" pitchFamily="18" charset="0"/>
                <a:ea typeface="Arial" panose="020B0604020202020204" pitchFamily="34" charset="0"/>
              </a:rPr>
              <a:t>Giao diện phần mềm Fritzing</a:t>
            </a:r>
            <a:endParaRPr lang="en-US" sz="2000" b="1"/>
          </a:p>
        </p:txBody>
      </p:sp>
      <p:pic>
        <p:nvPicPr>
          <p:cNvPr id="2" name="Picture 1">
            <a:extLst>
              <a:ext uri="{FF2B5EF4-FFF2-40B4-BE49-F238E27FC236}">
                <a16:creationId xmlns:a16="http://schemas.microsoft.com/office/drawing/2014/main" id="{CA762BB2-3F00-688E-AE19-F17405BD61ED}"/>
              </a:ext>
            </a:extLst>
          </p:cNvPr>
          <p:cNvPicPr>
            <a:picLocks noChangeAspect="1"/>
          </p:cNvPicPr>
          <p:nvPr/>
        </p:nvPicPr>
        <p:blipFill>
          <a:blip r:embed="rId2"/>
          <a:stretch>
            <a:fillRect/>
          </a:stretch>
        </p:blipFill>
        <p:spPr>
          <a:xfrm>
            <a:off x="1229360" y="833091"/>
            <a:ext cx="7558257" cy="4031641"/>
          </a:xfrm>
          <a:prstGeom prst="rect">
            <a:avLst/>
          </a:prstGeom>
        </p:spPr>
      </p:pic>
    </p:spTree>
    <p:extLst>
      <p:ext uri="{BB962C8B-B14F-4D97-AF65-F5344CB8AC3E}">
        <p14:creationId xmlns:p14="http://schemas.microsoft.com/office/powerpoint/2010/main" val="222679206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5419C36-B497-F30D-9D2B-337FC69EC666}"/>
              </a:ext>
            </a:extLst>
          </p:cNvPr>
          <p:cNvSpPr txBox="1"/>
          <p:nvPr/>
        </p:nvSpPr>
        <p:spPr>
          <a:xfrm>
            <a:off x="337820" y="216654"/>
            <a:ext cx="6101080" cy="369332"/>
          </a:xfrm>
          <a:prstGeom prst="rect">
            <a:avLst/>
          </a:prstGeom>
          <a:noFill/>
        </p:spPr>
        <p:txBody>
          <a:bodyPr wrap="square">
            <a:spAutoFit/>
          </a:bodyPr>
          <a:lstStyle/>
          <a:p>
            <a:r>
              <a:rPr lang="en-US" b="1">
                <a:latin typeface="Times New Roman" panose="02020603050405020304" pitchFamily="18" charset="0"/>
                <a:cs typeface="Times New Roman" panose="02020603050405020304" pitchFamily="18" charset="0"/>
              </a:rPr>
              <a:t>Proteus</a:t>
            </a:r>
          </a:p>
        </p:txBody>
      </p:sp>
      <p:sp>
        <p:nvSpPr>
          <p:cNvPr id="10" name="TextBox 9">
            <a:extLst>
              <a:ext uri="{FF2B5EF4-FFF2-40B4-BE49-F238E27FC236}">
                <a16:creationId xmlns:a16="http://schemas.microsoft.com/office/drawing/2014/main" id="{ABEB220B-9918-EF3A-F3F8-5B3A14F6418E}"/>
              </a:ext>
            </a:extLst>
          </p:cNvPr>
          <p:cNvSpPr txBox="1"/>
          <p:nvPr/>
        </p:nvSpPr>
        <p:spPr>
          <a:xfrm>
            <a:off x="3436620" y="5540494"/>
            <a:ext cx="3533140" cy="400110"/>
          </a:xfrm>
          <a:prstGeom prst="rect">
            <a:avLst/>
          </a:prstGeom>
          <a:noFill/>
        </p:spPr>
        <p:txBody>
          <a:bodyPr wrap="square">
            <a:spAutoFit/>
          </a:bodyPr>
          <a:lstStyle/>
          <a:p>
            <a:r>
              <a:rPr lang="vi-VN" sz="2000" b="1">
                <a:effectLst/>
                <a:latin typeface="Times New Roman" panose="02020603050405020304" pitchFamily="18" charset="0"/>
                <a:ea typeface="Arial" panose="020B0604020202020204" pitchFamily="34" charset="0"/>
              </a:rPr>
              <a:t>Giao diện phần mềm </a:t>
            </a:r>
            <a:r>
              <a:rPr lang="en-US" sz="2000" b="1">
                <a:effectLst/>
                <a:latin typeface="Times New Roman" panose="02020603050405020304" pitchFamily="18" charset="0"/>
                <a:ea typeface="Arial" panose="020B0604020202020204" pitchFamily="34" charset="0"/>
              </a:rPr>
              <a:t>Proteus</a:t>
            </a:r>
            <a:endParaRPr lang="en-US" sz="2000" b="1"/>
          </a:p>
        </p:txBody>
      </p:sp>
      <p:pic>
        <p:nvPicPr>
          <p:cNvPr id="3" name="Picture 2">
            <a:extLst>
              <a:ext uri="{FF2B5EF4-FFF2-40B4-BE49-F238E27FC236}">
                <a16:creationId xmlns:a16="http://schemas.microsoft.com/office/drawing/2014/main" id="{622BE985-144C-1A7F-61AA-7C7E6309E61B}"/>
              </a:ext>
            </a:extLst>
          </p:cNvPr>
          <p:cNvPicPr>
            <a:picLocks noChangeAspect="1"/>
          </p:cNvPicPr>
          <p:nvPr/>
        </p:nvPicPr>
        <p:blipFill>
          <a:blip r:embed="rId2"/>
          <a:stretch>
            <a:fillRect/>
          </a:stretch>
        </p:blipFill>
        <p:spPr>
          <a:xfrm>
            <a:off x="812800" y="635449"/>
            <a:ext cx="8595360" cy="4544892"/>
          </a:xfrm>
          <a:prstGeom prst="rect">
            <a:avLst/>
          </a:prstGeom>
        </p:spPr>
      </p:pic>
    </p:spTree>
    <p:extLst>
      <p:ext uri="{BB962C8B-B14F-4D97-AF65-F5344CB8AC3E}">
        <p14:creationId xmlns:p14="http://schemas.microsoft.com/office/powerpoint/2010/main" val="15558203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5536D-A693-E282-28B3-86CC24EC8F4D}"/>
              </a:ext>
            </a:extLst>
          </p:cNvPr>
          <p:cNvSpPr>
            <a:spLocks noGrp="1"/>
          </p:cNvSpPr>
          <p:nvPr>
            <p:ph type="title"/>
          </p:nvPr>
        </p:nvSpPr>
        <p:spPr>
          <a:xfrm>
            <a:off x="1107440" y="172720"/>
            <a:ext cx="9398000" cy="731520"/>
          </a:xfrm>
        </p:spPr>
        <p:txBody>
          <a:bodyPr>
            <a:normAutofit/>
          </a:bodyPr>
          <a:lstStyle/>
          <a:p>
            <a:r>
              <a:rPr lang="en-US" sz="3200" b="1">
                <a:solidFill>
                  <a:schemeClr val="tx1"/>
                </a:solidFill>
                <a:latin typeface="Times New Roman" panose="02020603050405020304" pitchFamily="18" charset="0"/>
                <a:cs typeface="Times New Roman" panose="02020603050405020304" pitchFamily="18" charset="0"/>
              </a:rPr>
              <a:t>CHƯƠNG 2 : PHÂN TÍCH THIẾT KẾ HỆ THỐNG</a:t>
            </a:r>
          </a:p>
        </p:txBody>
      </p:sp>
      <p:sp>
        <p:nvSpPr>
          <p:cNvPr id="3" name="Content Placeholder 2">
            <a:extLst>
              <a:ext uri="{FF2B5EF4-FFF2-40B4-BE49-F238E27FC236}">
                <a16:creationId xmlns:a16="http://schemas.microsoft.com/office/drawing/2014/main" id="{6C89D8D6-FCAF-7C36-AB89-F825A2583C9F}"/>
              </a:ext>
            </a:extLst>
          </p:cNvPr>
          <p:cNvSpPr>
            <a:spLocks noGrp="1"/>
          </p:cNvSpPr>
          <p:nvPr>
            <p:ph idx="1"/>
          </p:nvPr>
        </p:nvSpPr>
        <p:spPr>
          <a:xfrm>
            <a:off x="243840" y="1026161"/>
            <a:ext cx="10261600" cy="5831840"/>
          </a:xfrm>
        </p:spPr>
        <p:txBody>
          <a:bodyPr>
            <a:normAutofit/>
          </a:bodyPr>
          <a:lstStyle/>
          <a:p>
            <a:pPr marL="0" indent="0">
              <a:buNone/>
            </a:pP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2.1</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Phân</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tích</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hệ</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thống</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p>
          <a:p>
            <a:pPr marL="0" indent="0">
              <a:buNone/>
            </a:pP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2.1.1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Sơ</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đồ</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khối</a:t>
            </a:r>
            <a:endParaRPr lang="vi-VN" sz="2400" b="1" noProof="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a:p>
            <a:pPr marL="0" indent="0">
              <a:buNone/>
            </a:pPr>
            <a:endParaRPr lang="en-US" sz="2400" b="1">
              <a:effectLst/>
              <a:latin typeface="Times New Roman" panose="02020603050405020304" pitchFamily="18" charset="0"/>
              <a:ea typeface="Arial" panose="020B0604020202020204" pitchFamily="34" charset="0"/>
              <a:cs typeface="Times New Roman" panose="02020603050405020304" pitchFamily="18" charset="0"/>
            </a:endParaRPr>
          </a:p>
          <a:p>
            <a:pPr marL="0" indent="0">
              <a:buNone/>
            </a:pPr>
            <a:endParaRPr lang="en-US"/>
          </a:p>
        </p:txBody>
      </p:sp>
      <p:pic>
        <p:nvPicPr>
          <p:cNvPr id="6" name="Picture 5">
            <a:extLst>
              <a:ext uri="{FF2B5EF4-FFF2-40B4-BE49-F238E27FC236}">
                <a16:creationId xmlns:a16="http://schemas.microsoft.com/office/drawing/2014/main" id="{5A43BA8F-BA19-600A-F3E7-BB7523039D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9323" y="2052000"/>
            <a:ext cx="6607344" cy="4189555"/>
          </a:xfrm>
          <a:prstGeom prst="rect">
            <a:avLst/>
          </a:prstGeom>
        </p:spPr>
      </p:pic>
    </p:spTree>
    <p:extLst>
      <p:ext uri="{BB962C8B-B14F-4D97-AF65-F5344CB8AC3E}">
        <p14:creationId xmlns:p14="http://schemas.microsoft.com/office/powerpoint/2010/main" val="378305199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B324C-4176-677B-8140-B9D8A472F01F}"/>
              </a:ext>
            </a:extLst>
          </p:cNvPr>
          <p:cNvSpPr>
            <a:spLocks noGrp="1"/>
          </p:cNvSpPr>
          <p:nvPr>
            <p:ph type="title"/>
          </p:nvPr>
        </p:nvSpPr>
        <p:spPr>
          <a:xfrm>
            <a:off x="1754803" y="142875"/>
            <a:ext cx="8596668" cy="695325"/>
          </a:xfrm>
        </p:spPr>
        <p:txBody>
          <a:bodyPr>
            <a:normAutofit fontScale="90000"/>
          </a:bodyPr>
          <a:lstStyle/>
          <a:p>
            <a:pPr algn="ctr"/>
            <a:r>
              <a:rPr lang="en-US">
                <a:solidFill>
                  <a:schemeClr val="tx1"/>
                </a:solidFill>
                <a:latin typeface="Times New Roman" panose="02020603050405020304" pitchFamily="18" charset="0"/>
                <a:cs typeface="Times New Roman" panose="02020603050405020304" pitchFamily="18" charset="0"/>
              </a:rPr>
              <a:t>LỜI NÓI ĐẦU</a:t>
            </a:r>
            <a:br>
              <a:rPr lang="en-US"/>
            </a:br>
            <a:endParaRPr lang="en-US"/>
          </a:p>
        </p:txBody>
      </p:sp>
      <p:sp>
        <p:nvSpPr>
          <p:cNvPr id="4" name="Content Placeholder 3">
            <a:extLst>
              <a:ext uri="{FF2B5EF4-FFF2-40B4-BE49-F238E27FC236}">
                <a16:creationId xmlns:a16="http://schemas.microsoft.com/office/drawing/2014/main" id="{D1B77AA9-B0D9-9806-B1BB-4146FF9D24C4}"/>
              </a:ext>
            </a:extLst>
          </p:cNvPr>
          <p:cNvSpPr>
            <a:spLocks noGrp="1"/>
          </p:cNvSpPr>
          <p:nvPr>
            <p:ph idx="1"/>
          </p:nvPr>
        </p:nvSpPr>
        <p:spPr>
          <a:xfrm>
            <a:off x="264159" y="838200"/>
            <a:ext cx="11602721" cy="6019800"/>
          </a:xfrm>
        </p:spPr>
        <p:txBody>
          <a:bodyPr>
            <a:normAutofit fontScale="92500"/>
          </a:bodyPr>
          <a:lstStyle/>
          <a:p>
            <a:pPr marL="400050" lvl="1" indent="0">
              <a:lnSpc>
                <a:spcPct val="150000"/>
              </a:lnSpc>
              <a:buNone/>
            </a:pPr>
            <a:r>
              <a:rPr lang="vi-VN" sz="22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Trong xã hội văn minh hiện đại, cửa là một bộ phận không thể thiếu được trong từng công trình kiến trúc. Tuy nhiên loại cửa bình thường (cửa không tự động) mà chúng ta hay dùng hiện nay lại có những nhược điểm nhất định cho người sử dụng. Việc thiết kế ra một loại cửa tiện ích hơn, đa năng hơn, phục vụ tốt hơn cho đời sống con người trong thời điểm xã hội ngày càng hiện đại và phát triển hiện nay là tất yếu và vô cùng cần thiết. Mục đích của việc thiết kế cửa thông minh là để tạo ra được một loại cửa vừa duy trì được những đặc tính cần có của cửa, vừa khắc phục những nhược điểm lớn của loại cửa bình thường. Xuất phát từ thực tế trên nhóm em thực hiện đề tài: </a:t>
            </a:r>
            <a:r>
              <a:rPr lang="en-US" sz="2200" spc="15"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Nghiên</a:t>
            </a:r>
            <a:r>
              <a:rPr lang="en-US" sz="2200" spc="15">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200" spc="15"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cứu</a:t>
            </a:r>
            <a:r>
              <a:rPr lang="en-US" sz="2200" spc="15">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200" spc="15"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phát</a:t>
            </a:r>
            <a:r>
              <a:rPr lang="en-US" sz="2200" spc="15">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200" spc="15"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triển</a:t>
            </a:r>
            <a:r>
              <a:rPr lang="en-US" sz="2200" spc="15">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200" spc="15"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hệ</a:t>
            </a:r>
            <a:r>
              <a:rPr lang="en-US" sz="2200" spc="15">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200" spc="15"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thống</a:t>
            </a:r>
            <a:r>
              <a:rPr lang="en-US" sz="2200" spc="15">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200" spc="15"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cửa</a:t>
            </a:r>
            <a:r>
              <a:rPr lang="en-US" sz="2200" spc="15">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200" spc="15"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tự</a:t>
            </a:r>
            <a:r>
              <a:rPr lang="en-US" sz="2200" spc="15">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200" spc="15"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động</a:t>
            </a:r>
            <a:r>
              <a:rPr lang="en-US" sz="2200" spc="15">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200" spc="15"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sử</a:t>
            </a:r>
            <a:r>
              <a:rPr lang="en-US" sz="2200" spc="15">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200" spc="15"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dụng</a:t>
            </a:r>
            <a:r>
              <a:rPr lang="en-US" sz="2200" spc="15">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200" spc="15"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hệ</a:t>
            </a:r>
            <a:r>
              <a:rPr lang="en-US" sz="2200" spc="15">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200" spc="15"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điều</a:t>
            </a:r>
            <a:r>
              <a:rPr lang="en-US" sz="2200" spc="15">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200" spc="15"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hành</a:t>
            </a:r>
            <a:r>
              <a:rPr lang="en-US" sz="2200" spc="15">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200" spc="15"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thời</a:t>
            </a:r>
            <a:r>
              <a:rPr lang="en-US" sz="2200" spc="15">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200" spc="15"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gian</a:t>
            </a:r>
            <a:r>
              <a:rPr lang="en-US" sz="2200" spc="15">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200" spc="15"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thực</a:t>
            </a:r>
            <a:r>
              <a:rPr lang="en-US" sz="2200" spc="15">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200" spc="15"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FreeRTOS</a:t>
            </a:r>
            <a:r>
              <a:rPr lang="en-US" sz="2200" spc="15">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vi-VN" sz="2200" noProof="1">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Trong bài báo cáo của nhóm chúng em xin trình bày một số nội dung sau:</a:t>
            </a:r>
            <a:endParaRPr lang="en-US" sz="2200" noProof="1">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0" indent="0">
              <a:buNone/>
            </a:pPr>
            <a:endParaRPr lang="vi-VN" sz="2400" noProof="1">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r>
              <a:rPr lang="vi-VN" sz="24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Chương 1: Lý thuyết tổng quan</a:t>
            </a:r>
            <a:endParaRPr lang="en-US" sz="24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r>
              <a:rPr lang="vi-VN" sz="24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Chương 2: Phân tích và thiết kế hệ thống</a:t>
            </a:r>
            <a:endParaRPr lang="en-US" sz="24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r>
              <a:rPr lang="vi-VN" sz="24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Chương 3: Thực nghiệm</a:t>
            </a:r>
            <a:endParaRPr lang="en-US" sz="24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endParaRPr lang="en-US"/>
          </a:p>
        </p:txBody>
      </p:sp>
    </p:spTree>
    <p:extLst>
      <p:ext uri="{BB962C8B-B14F-4D97-AF65-F5344CB8AC3E}">
        <p14:creationId xmlns:p14="http://schemas.microsoft.com/office/powerpoint/2010/main" val="65721231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5536D-A693-E282-28B3-86CC24EC8F4D}"/>
              </a:ext>
            </a:extLst>
          </p:cNvPr>
          <p:cNvSpPr>
            <a:spLocks noGrp="1"/>
          </p:cNvSpPr>
          <p:nvPr>
            <p:ph type="title"/>
          </p:nvPr>
        </p:nvSpPr>
        <p:spPr>
          <a:xfrm>
            <a:off x="1107440" y="172720"/>
            <a:ext cx="9398000" cy="731520"/>
          </a:xfrm>
        </p:spPr>
        <p:txBody>
          <a:bodyPr>
            <a:normAutofit/>
          </a:bodyPr>
          <a:lstStyle/>
          <a:p>
            <a:r>
              <a:rPr lang="en-US" sz="3200" b="1">
                <a:solidFill>
                  <a:schemeClr val="tx1"/>
                </a:solidFill>
                <a:latin typeface="Times New Roman" panose="02020603050405020304" pitchFamily="18" charset="0"/>
                <a:cs typeface="Times New Roman" panose="02020603050405020304" pitchFamily="18" charset="0"/>
              </a:rPr>
              <a:t>CHƯƠNG 2 : PHÂN TÍCH THIẾT KẾ HỆ THỐNG</a:t>
            </a:r>
          </a:p>
        </p:txBody>
      </p:sp>
      <p:sp>
        <p:nvSpPr>
          <p:cNvPr id="3" name="Content Placeholder 2">
            <a:extLst>
              <a:ext uri="{FF2B5EF4-FFF2-40B4-BE49-F238E27FC236}">
                <a16:creationId xmlns:a16="http://schemas.microsoft.com/office/drawing/2014/main" id="{6C89D8D6-FCAF-7C36-AB89-F825A2583C9F}"/>
              </a:ext>
            </a:extLst>
          </p:cNvPr>
          <p:cNvSpPr>
            <a:spLocks noGrp="1"/>
          </p:cNvSpPr>
          <p:nvPr>
            <p:ph idx="1"/>
          </p:nvPr>
        </p:nvSpPr>
        <p:spPr>
          <a:xfrm>
            <a:off x="284480" y="802639"/>
            <a:ext cx="10749280" cy="6055361"/>
          </a:xfrm>
        </p:spPr>
        <p:txBody>
          <a:bodyPr>
            <a:normAutofit/>
          </a:bodyPr>
          <a:lstStyle/>
          <a:p>
            <a:pPr marL="0" indent="0">
              <a:buNone/>
            </a:pP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2.1</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Phân</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tích</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hệ</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thống</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p>
          <a:p>
            <a:pPr marL="0" indent="0">
              <a:buNone/>
            </a:pP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2.1.1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Sơ</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đồ</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khối</a:t>
            </a:r>
            <a:endParaRPr lang="vi-VN" sz="2400" b="1" noProof="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a:p>
            <a:pPr marL="0" marR="0">
              <a:lnSpc>
                <a:spcPct val="107000"/>
              </a:lnSpc>
              <a:spcBef>
                <a:spcPts val="0"/>
              </a:spcBef>
              <a:spcAft>
                <a:spcPts val="500"/>
              </a:spcAft>
            </a:pPr>
            <a:r>
              <a:rPr lang="vi-VN" sz="16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Hệ thống cửa gồm </a:t>
            </a:r>
            <a:r>
              <a:rPr lang="en-US" sz="16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6</a:t>
            </a:r>
            <a:r>
              <a:rPr lang="vi-VN" sz="16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khối sau:</a:t>
            </a:r>
            <a:endParaRPr lang="en-US" sz="16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Times New Roman" panose="02020603050405020304" pitchFamily="18" charset="0"/>
              <a:buChar char="-"/>
            </a:pPr>
            <a:r>
              <a:rPr lang="vi-VN" sz="16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Khối nguồn: </a:t>
            </a:r>
            <a:endParaRPr lang="en-US" sz="16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742950" marR="0" lvl="1" indent="-285750">
              <a:lnSpc>
                <a:spcPct val="115000"/>
              </a:lnSpc>
              <a:spcBef>
                <a:spcPts val="0"/>
              </a:spcBef>
              <a:spcAft>
                <a:spcPts val="0"/>
              </a:spcAft>
              <a:buFont typeface="Symbol" panose="05050102010706020507" pitchFamily="18" charset="2"/>
              <a:buChar char=""/>
            </a:pPr>
            <a:r>
              <a:rPr lang="vi-VN">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Cung cấp nguồn cho toàn mạch hoạt động. </a:t>
            </a:r>
            <a:endParaRPr lang="en-US">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Times New Roman" panose="02020603050405020304" pitchFamily="18" charset="0"/>
              <a:buChar char="-"/>
            </a:pPr>
            <a:r>
              <a:rPr lang="vi-VN" sz="16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Khối vi điều khiển: </a:t>
            </a:r>
            <a:endParaRPr lang="en-US" sz="16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742950" marR="0" lvl="1" indent="-285750">
              <a:lnSpc>
                <a:spcPct val="115000"/>
              </a:lnSpc>
              <a:spcBef>
                <a:spcPts val="0"/>
              </a:spcBef>
              <a:spcAft>
                <a:spcPts val="0"/>
              </a:spcAft>
              <a:buFont typeface="Symbol" panose="05050102010706020507" pitchFamily="18" charset="2"/>
              <a:buChar char=""/>
            </a:pPr>
            <a:r>
              <a:rPr lang="vi-VN">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Arduino Uno sẽ xử lý các tín hiệu nhận được từ các khối nhập mật khẩu, khối cảm biến</a:t>
            </a:r>
            <a:r>
              <a:rPr lang="en-US">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vi-VN">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rồi từ đó thực hiện các công việc đã được định nghĩa bên trong code đã được nạp vào vi điều khiển trước đó.</a:t>
            </a:r>
            <a:endParaRPr lang="en-US">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Times New Roman" panose="02020603050405020304" pitchFamily="18" charset="0"/>
              <a:buChar char="-"/>
            </a:pPr>
            <a:r>
              <a:rPr lang="vi-VN" sz="16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Khối hiển thị: </a:t>
            </a:r>
            <a:endParaRPr lang="en-US" sz="16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742950" marR="0" lvl="1" indent="-285750">
              <a:lnSpc>
                <a:spcPct val="115000"/>
              </a:lnSpc>
              <a:spcBef>
                <a:spcPts val="0"/>
              </a:spcBef>
              <a:spcAft>
                <a:spcPts val="0"/>
              </a:spcAft>
              <a:buFont typeface="Symbol" panose="05050102010706020507" pitchFamily="18" charset="2"/>
              <a:buChar char=""/>
            </a:pPr>
            <a:r>
              <a:rPr lang="vi-VN">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LCD hiển thị thông báo được gửi từ vi điều khiển tới người dùng.</a:t>
            </a:r>
            <a:endParaRPr lang="en-US">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742950" marR="0" lvl="1" indent="-285750">
              <a:lnSpc>
                <a:spcPct val="115000"/>
              </a:lnSpc>
              <a:spcBef>
                <a:spcPts val="0"/>
              </a:spcBef>
              <a:spcAft>
                <a:spcPts val="0"/>
              </a:spcAft>
              <a:buFont typeface="Symbol" panose="05050102010706020507" pitchFamily="18" charset="2"/>
              <a:buChar char=""/>
            </a:pPr>
            <a:r>
              <a:rPr lang="vi-VN">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LED hiển thị trạng thái</a:t>
            </a:r>
            <a:endParaRPr lang="en-US">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742950" marR="0" lvl="1" indent="-285750">
              <a:lnSpc>
                <a:spcPct val="115000"/>
              </a:lnSpc>
              <a:spcBef>
                <a:spcPts val="0"/>
              </a:spcBef>
              <a:spcAft>
                <a:spcPts val="0"/>
              </a:spcAft>
              <a:buFont typeface="Symbol" panose="05050102010706020507" pitchFamily="18" charset="2"/>
              <a:buChar char=""/>
            </a:pPr>
            <a:r>
              <a:rPr lang="vi-VN">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Buzzer dùng để phát cảnh báo</a:t>
            </a:r>
            <a:endParaRPr lang="en-US">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Times New Roman" panose="02020603050405020304" pitchFamily="18" charset="0"/>
              <a:buChar char="-"/>
            </a:pPr>
            <a:r>
              <a:rPr lang="vi-VN" sz="16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Khối điều khiển động cơ: </a:t>
            </a:r>
            <a:endParaRPr lang="en-US" sz="16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742950" marR="0" lvl="1" indent="-285750">
              <a:lnSpc>
                <a:spcPct val="115000"/>
              </a:lnSpc>
              <a:spcBef>
                <a:spcPts val="0"/>
              </a:spcBef>
              <a:spcAft>
                <a:spcPts val="0"/>
              </a:spcAft>
              <a:buFont typeface="Symbol" panose="05050102010706020507" pitchFamily="18" charset="2"/>
              <a:buChar char=""/>
            </a:pPr>
            <a:r>
              <a:rPr lang="vi-VN">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Thay cho chốt khóa cửa thực tế, khi thao tác hợp lệ thì động cơ sẽ điều khiển để mở cửa.</a:t>
            </a:r>
            <a:endParaRPr lang="en-US">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Times New Roman" panose="02020603050405020304" pitchFamily="18" charset="0"/>
              <a:buChar char="-"/>
            </a:pPr>
            <a:r>
              <a:rPr lang="vi-VN" sz="16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Khối cảm biến: </a:t>
            </a:r>
            <a:endParaRPr lang="en-US" sz="16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742950" marR="0" lvl="1" indent="-285750">
              <a:lnSpc>
                <a:spcPct val="115000"/>
              </a:lnSpc>
              <a:spcBef>
                <a:spcPts val="0"/>
              </a:spcBef>
              <a:spcAft>
                <a:spcPts val="0"/>
              </a:spcAft>
              <a:buFont typeface="Symbol" panose="05050102010706020507" pitchFamily="18" charset="2"/>
              <a:buChar char=""/>
            </a:pPr>
            <a:r>
              <a:rPr lang="vi-VN">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Dùng để nhận diện thẻ từ.</a:t>
            </a:r>
            <a:endParaRPr lang="en-US">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Times New Roman" panose="02020603050405020304" pitchFamily="18" charset="0"/>
              <a:buChar char="-"/>
            </a:pPr>
            <a:r>
              <a:rPr lang="vi-VN" sz="16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Khối nhập mật khẩu: </a:t>
            </a:r>
            <a:endParaRPr lang="en-US" sz="16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742950" marR="0" lvl="1" indent="-285750">
              <a:lnSpc>
                <a:spcPct val="115000"/>
              </a:lnSpc>
              <a:spcBef>
                <a:spcPts val="0"/>
              </a:spcBef>
              <a:spcAft>
                <a:spcPts val="0"/>
              </a:spcAft>
              <a:buFont typeface="Symbol" panose="05050102010706020507" pitchFamily="18" charset="2"/>
              <a:buChar char=""/>
            </a:pPr>
            <a:r>
              <a:rPr lang="vi-VN">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Dùng để nhập mật khẩu từ người dùng.</a:t>
            </a:r>
            <a:endParaRPr lang="en-US">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0" indent="0">
              <a:buNone/>
            </a:pPr>
            <a:endParaRPr lang="en-US" sz="2400" b="1">
              <a:effectLst/>
              <a:latin typeface="Times New Roman" panose="02020603050405020304" pitchFamily="18" charset="0"/>
              <a:ea typeface="Arial" panose="020B0604020202020204" pitchFamily="34" charset="0"/>
              <a:cs typeface="Times New Roman" panose="02020603050405020304" pitchFamily="18" charset="0"/>
            </a:endParaRPr>
          </a:p>
          <a:p>
            <a:pPr marL="0" indent="0">
              <a:buNone/>
            </a:pPr>
            <a:endParaRPr lang="en-US"/>
          </a:p>
        </p:txBody>
      </p:sp>
    </p:spTree>
    <p:extLst>
      <p:ext uri="{BB962C8B-B14F-4D97-AF65-F5344CB8AC3E}">
        <p14:creationId xmlns:p14="http://schemas.microsoft.com/office/powerpoint/2010/main" val="383843874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5536D-A693-E282-28B3-86CC24EC8F4D}"/>
              </a:ext>
            </a:extLst>
          </p:cNvPr>
          <p:cNvSpPr>
            <a:spLocks noGrp="1"/>
          </p:cNvSpPr>
          <p:nvPr>
            <p:ph type="title"/>
          </p:nvPr>
        </p:nvSpPr>
        <p:spPr>
          <a:xfrm>
            <a:off x="1107440" y="172720"/>
            <a:ext cx="9398000" cy="731520"/>
          </a:xfrm>
        </p:spPr>
        <p:txBody>
          <a:bodyPr>
            <a:normAutofit/>
          </a:bodyPr>
          <a:lstStyle/>
          <a:p>
            <a:r>
              <a:rPr lang="en-US" sz="3200" b="1">
                <a:solidFill>
                  <a:schemeClr val="tx1"/>
                </a:solidFill>
                <a:latin typeface="Times New Roman" panose="02020603050405020304" pitchFamily="18" charset="0"/>
                <a:cs typeface="Times New Roman" panose="02020603050405020304" pitchFamily="18" charset="0"/>
              </a:rPr>
              <a:t>CHƯƠNG 2 : PHÂN TÍCH THIẾT KẾ HỆ THỐNG</a:t>
            </a:r>
          </a:p>
        </p:txBody>
      </p:sp>
      <p:sp>
        <p:nvSpPr>
          <p:cNvPr id="3" name="Content Placeholder 2">
            <a:extLst>
              <a:ext uri="{FF2B5EF4-FFF2-40B4-BE49-F238E27FC236}">
                <a16:creationId xmlns:a16="http://schemas.microsoft.com/office/drawing/2014/main" id="{6C89D8D6-FCAF-7C36-AB89-F825A2583C9F}"/>
              </a:ext>
            </a:extLst>
          </p:cNvPr>
          <p:cNvSpPr>
            <a:spLocks noGrp="1"/>
          </p:cNvSpPr>
          <p:nvPr>
            <p:ph idx="1"/>
          </p:nvPr>
        </p:nvSpPr>
        <p:spPr>
          <a:xfrm>
            <a:off x="233680" y="792479"/>
            <a:ext cx="10800080" cy="6065521"/>
          </a:xfrm>
        </p:spPr>
        <p:txBody>
          <a:bodyPr>
            <a:normAutofit/>
          </a:bodyPr>
          <a:lstStyle/>
          <a:p>
            <a:pPr marL="0" indent="0">
              <a:buNone/>
            </a:pP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2.1</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Phân</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tích</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hệ</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thống</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p>
          <a:p>
            <a:pPr marL="0" indent="0">
              <a:buNone/>
            </a:pP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2.1.1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Xây</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dựng</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biểu</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đồ</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ca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sử</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dụng</a:t>
            </a:r>
            <a:endPar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endParaRPr>
          </a:p>
          <a:p>
            <a:pPr marL="0" indent="0">
              <a:buNone/>
            </a:pPr>
            <a:endParaRPr lang="vi-VN" sz="2400" b="1" noProof="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a:p>
            <a:pPr marL="0" marR="0" indent="0">
              <a:lnSpc>
                <a:spcPct val="107000"/>
              </a:lnSpc>
              <a:spcBef>
                <a:spcPts val="200"/>
              </a:spcBef>
              <a:spcAft>
                <a:spcPts val="500"/>
              </a:spcAft>
              <a:buNone/>
            </a:pPr>
            <a:r>
              <a:rPr lang="vi-VN" sz="1800" b="1" i="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Tác nhân của hệ thống</a:t>
            </a:r>
            <a:endParaRPr lang="en-US" sz="1800" b="1" i="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indent="0">
              <a:lnSpc>
                <a:spcPct val="107000"/>
              </a:lnSpc>
              <a:spcBef>
                <a:spcPts val="0"/>
              </a:spcBef>
              <a:spcAft>
                <a:spcPts val="500"/>
              </a:spcAft>
              <a:buNone/>
            </a:pPr>
            <a:r>
              <a:rPr lang="en-US">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vi-VN" sz="18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User: Chủ nhà, người sử dụng, … có nhu cầu muốn mở khỏa cửa.</a:t>
            </a:r>
            <a:endParaRPr lang="en-US" sz="18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0" marR="0" indent="0">
              <a:lnSpc>
                <a:spcPct val="107000"/>
              </a:lnSpc>
              <a:spcBef>
                <a:spcPts val="0"/>
              </a:spcBef>
              <a:spcAft>
                <a:spcPts val="500"/>
              </a:spcAft>
              <a:buNone/>
            </a:pPr>
            <a:r>
              <a:rPr lang="en-US">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vi-VN" sz="18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RFID Card: dùng để nhận diện với RFID Reader</a:t>
            </a:r>
            <a:endParaRPr lang="en-US" sz="18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0" marR="0" indent="0">
              <a:lnSpc>
                <a:spcPct val="107000"/>
              </a:lnSpc>
              <a:spcBef>
                <a:spcPts val="0"/>
              </a:spcBef>
              <a:spcAft>
                <a:spcPts val="500"/>
              </a:spcAft>
              <a:buNone/>
            </a:pPr>
            <a:r>
              <a:rPr lang="en-US">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vi-VN" sz="1800" b="1" i="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Các ca sử dụng của hệ thống</a:t>
            </a:r>
            <a:endParaRPr lang="en-US" sz="1800" b="1" i="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indent="0">
              <a:lnSpc>
                <a:spcPct val="107000"/>
              </a:lnSpc>
              <a:spcBef>
                <a:spcPts val="0"/>
              </a:spcBef>
              <a:spcAft>
                <a:spcPts val="500"/>
              </a:spcAft>
              <a:buNone/>
            </a:pPr>
            <a:r>
              <a:rPr lang="en-US">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vi-VN" sz="18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Hệ thống có </a:t>
            </a:r>
            <a:r>
              <a:rPr lang="en-US" sz="18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2</a:t>
            </a:r>
            <a:r>
              <a:rPr lang="vi-VN" sz="18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ca sử dụng chính sau:</a:t>
            </a:r>
            <a:endParaRPr lang="en-US">
              <a:solidFill>
                <a:schemeClr val="tx1"/>
              </a:solidFill>
              <a:latin typeface="Times New Roman" panose="02020603050405020304" pitchFamily="18" charset="0"/>
              <a:ea typeface="Arial" panose="020B0604020202020204" pitchFamily="34" charset="0"/>
              <a:cs typeface="Times New Roman" panose="02020603050405020304" pitchFamily="18" charset="0"/>
            </a:endParaRPr>
          </a:p>
          <a:p>
            <a:pPr marL="0" marR="0" indent="0">
              <a:lnSpc>
                <a:spcPct val="107000"/>
              </a:lnSpc>
              <a:spcBef>
                <a:spcPts val="0"/>
              </a:spcBef>
              <a:spcAft>
                <a:spcPts val="500"/>
              </a:spcAft>
              <a:buNone/>
            </a:pPr>
            <a:r>
              <a:rPr lang="en-US">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vi-VN" sz="18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Sử dụng RFID</a:t>
            </a:r>
            <a:endParaRPr lang="en-US" sz="18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0" marR="0" lvl="0" indent="0">
              <a:lnSpc>
                <a:spcPct val="107000"/>
              </a:lnSpc>
              <a:spcBef>
                <a:spcPts val="0"/>
              </a:spcBef>
              <a:spcAft>
                <a:spcPts val="0"/>
              </a:spcAft>
              <a:buNone/>
            </a:pPr>
            <a:r>
              <a:rPr lang="en-US" sz="18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a:t>
            </a:r>
            <a:r>
              <a:rPr lang="vi-VN" sz="18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Sử dụng Keypad</a:t>
            </a:r>
            <a:endParaRPr lang="en-US" sz="2400" b="1">
              <a:effectLst/>
              <a:latin typeface="Times New Roman" panose="02020603050405020304" pitchFamily="18" charset="0"/>
              <a:ea typeface="Arial" panose="020B0604020202020204" pitchFamily="34" charset="0"/>
              <a:cs typeface="Times New Roman" panose="02020603050405020304" pitchFamily="18" charset="0"/>
            </a:endParaRPr>
          </a:p>
          <a:p>
            <a:pPr marL="0" indent="0">
              <a:buNone/>
            </a:pPr>
            <a:endParaRPr lang="en-US"/>
          </a:p>
        </p:txBody>
      </p:sp>
    </p:spTree>
    <p:extLst>
      <p:ext uri="{BB962C8B-B14F-4D97-AF65-F5344CB8AC3E}">
        <p14:creationId xmlns:p14="http://schemas.microsoft.com/office/powerpoint/2010/main" val="239369057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5536D-A693-E282-28B3-86CC24EC8F4D}"/>
              </a:ext>
            </a:extLst>
          </p:cNvPr>
          <p:cNvSpPr>
            <a:spLocks noGrp="1"/>
          </p:cNvSpPr>
          <p:nvPr>
            <p:ph type="title"/>
          </p:nvPr>
        </p:nvSpPr>
        <p:spPr>
          <a:xfrm>
            <a:off x="1107440" y="172720"/>
            <a:ext cx="9398000" cy="731520"/>
          </a:xfrm>
        </p:spPr>
        <p:txBody>
          <a:bodyPr>
            <a:normAutofit/>
          </a:bodyPr>
          <a:lstStyle/>
          <a:p>
            <a:r>
              <a:rPr lang="en-US" sz="3200" b="1">
                <a:solidFill>
                  <a:schemeClr val="tx1"/>
                </a:solidFill>
                <a:latin typeface="Times New Roman" panose="02020603050405020304" pitchFamily="18" charset="0"/>
                <a:cs typeface="Times New Roman" panose="02020603050405020304" pitchFamily="18" charset="0"/>
              </a:rPr>
              <a:t>CHƯƠNG 2 : PHÂN TÍCH THIẾT KẾ HỆ THỐNG</a:t>
            </a:r>
          </a:p>
        </p:txBody>
      </p:sp>
      <p:sp>
        <p:nvSpPr>
          <p:cNvPr id="3" name="Content Placeholder 2">
            <a:extLst>
              <a:ext uri="{FF2B5EF4-FFF2-40B4-BE49-F238E27FC236}">
                <a16:creationId xmlns:a16="http://schemas.microsoft.com/office/drawing/2014/main" id="{6C89D8D6-FCAF-7C36-AB89-F825A2583C9F}"/>
              </a:ext>
            </a:extLst>
          </p:cNvPr>
          <p:cNvSpPr>
            <a:spLocks noGrp="1"/>
          </p:cNvSpPr>
          <p:nvPr>
            <p:ph idx="1"/>
          </p:nvPr>
        </p:nvSpPr>
        <p:spPr>
          <a:xfrm>
            <a:off x="233680" y="792479"/>
            <a:ext cx="10800080" cy="6065521"/>
          </a:xfrm>
        </p:spPr>
        <p:txBody>
          <a:bodyPr>
            <a:normAutofit/>
          </a:bodyPr>
          <a:lstStyle/>
          <a:p>
            <a:pPr marL="0" indent="0">
              <a:buNone/>
            </a:pP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2.1</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Phân</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tích</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hệ</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thống</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p>
          <a:p>
            <a:pPr marL="0" indent="0">
              <a:buNone/>
            </a:pP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2.1.1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Xây</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dựng</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biểu</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đồ</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ca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sử</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dụng</a:t>
            </a:r>
            <a:endPar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endParaRPr>
          </a:p>
          <a:p>
            <a:pPr marL="0" indent="0">
              <a:buNone/>
            </a:pPr>
            <a:endParaRPr lang="en-US" sz="2400" b="1">
              <a:effectLst/>
              <a:latin typeface="Times New Roman" panose="02020603050405020304" pitchFamily="18" charset="0"/>
              <a:ea typeface="Arial" panose="020B0604020202020204" pitchFamily="34" charset="0"/>
              <a:cs typeface="Times New Roman" panose="02020603050405020304" pitchFamily="18" charset="0"/>
            </a:endParaRPr>
          </a:p>
          <a:p>
            <a:pPr marL="0" indent="0">
              <a:buNone/>
            </a:pPr>
            <a:endParaRPr lang="en-US"/>
          </a:p>
        </p:txBody>
      </p:sp>
      <p:sp>
        <p:nvSpPr>
          <p:cNvPr id="6" name="TextBox 5">
            <a:extLst>
              <a:ext uri="{FF2B5EF4-FFF2-40B4-BE49-F238E27FC236}">
                <a16:creationId xmlns:a16="http://schemas.microsoft.com/office/drawing/2014/main" id="{140E9657-CA36-C3CD-B144-29E7F01A0EC7}"/>
              </a:ext>
            </a:extLst>
          </p:cNvPr>
          <p:cNvSpPr txBox="1"/>
          <p:nvPr/>
        </p:nvSpPr>
        <p:spPr>
          <a:xfrm>
            <a:off x="3270673" y="6179634"/>
            <a:ext cx="3736340" cy="369332"/>
          </a:xfrm>
          <a:prstGeom prst="rect">
            <a:avLst/>
          </a:prstGeom>
          <a:noFill/>
        </p:spPr>
        <p:txBody>
          <a:bodyPr wrap="square">
            <a:spAutoFit/>
          </a:bodyPr>
          <a:lstStyle/>
          <a:p>
            <a:r>
              <a:rPr lang="vi-VN" noProof="1">
                <a:latin typeface="Times New Roman" panose="02020603050405020304" pitchFamily="18" charset="0"/>
                <a:cs typeface="Times New Roman" panose="02020603050405020304" pitchFamily="18" charset="0"/>
              </a:rPr>
              <a:t>UC Tổng quát của hệ thống</a:t>
            </a:r>
          </a:p>
        </p:txBody>
      </p:sp>
      <p:pic>
        <p:nvPicPr>
          <p:cNvPr id="7" name="Picture 6">
            <a:extLst>
              <a:ext uri="{FF2B5EF4-FFF2-40B4-BE49-F238E27FC236}">
                <a16:creationId xmlns:a16="http://schemas.microsoft.com/office/drawing/2014/main" id="{7D7FE6DF-F9EB-3F4E-76B2-E137B0C7F1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8569" y="1903757"/>
            <a:ext cx="6401129" cy="4102311"/>
          </a:xfrm>
          <a:prstGeom prst="rect">
            <a:avLst/>
          </a:prstGeom>
        </p:spPr>
      </p:pic>
    </p:spTree>
    <p:extLst>
      <p:ext uri="{BB962C8B-B14F-4D97-AF65-F5344CB8AC3E}">
        <p14:creationId xmlns:p14="http://schemas.microsoft.com/office/powerpoint/2010/main" val="4240445436"/>
      </p:ext>
    </p:extLst>
  </p:cSld>
  <p:clrMapOvr>
    <a:masterClrMapping/>
  </p:clrMapOvr>
  <p:transition spd="slow">
    <p:randomBar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5536D-A693-E282-28B3-86CC24EC8F4D}"/>
              </a:ext>
            </a:extLst>
          </p:cNvPr>
          <p:cNvSpPr>
            <a:spLocks noGrp="1"/>
          </p:cNvSpPr>
          <p:nvPr>
            <p:ph type="title"/>
          </p:nvPr>
        </p:nvSpPr>
        <p:spPr>
          <a:xfrm>
            <a:off x="1107440" y="172720"/>
            <a:ext cx="9398000" cy="731520"/>
          </a:xfrm>
        </p:spPr>
        <p:txBody>
          <a:bodyPr>
            <a:normAutofit/>
          </a:bodyPr>
          <a:lstStyle/>
          <a:p>
            <a:r>
              <a:rPr lang="en-US" sz="3200" b="1">
                <a:solidFill>
                  <a:schemeClr val="tx1"/>
                </a:solidFill>
                <a:latin typeface="Times New Roman" panose="02020603050405020304" pitchFamily="18" charset="0"/>
                <a:cs typeface="Times New Roman" panose="02020603050405020304" pitchFamily="18" charset="0"/>
              </a:rPr>
              <a:t>CHƯƠNG 2 : PHÂN TÍCH THIẾT KẾ HỆ THỐNG</a:t>
            </a:r>
          </a:p>
        </p:txBody>
      </p:sp>
      <p:sp>
        <p:nvSpPr>
          <p:cNvPr id="3" name="Content Placeholder 2">
            <a:extLst>
              <a:ext uri="{FF2B5EF4-FFF2-40B4-BE49-F238E27FC236}">
                <a16:creationId xmlns:a16="http://schemas.microsoft.com/office/drawing/2014/main" id="{6C89D8D6-FCAF-7C36-AB89-F825A2583C9F}"/>
              </a:ext>
            </a:extLst>
          </p:cNvPr>
          <p:cNvSpPr>
            <a:spLocks noGrp="1"/>
          </p:cNvSpPr>
          <p:nvPr>
            <p:ph idx="1"/>
          </p:nvPr>
        </p:nvSpPr>
        <p:spPr>
          <a:xfrm>
            <a:off x="233680" y="792479"/>
            <a:ext cx="10800080" cy="6065521"/>
          </a:xfrm>
        </p:spPr>
        <p:txBody>
          <a:bodyPr>
            <a:normAutofit/>
          </a:bodyPr>
          <a:lstStyle/>
          <a:p>
            <a:pPr marL="0" indent="0">
              <a:buNone/>
            </a:pP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2.1</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Phân</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tích</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hệ</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thống</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p>
          <a:p>
            <a:pPr marL="0" indent="0">
              <a:buNone/>
            </a:pP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2.1.1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Xây</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dựng</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biểu</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đồ</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ca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sử</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dụng</a:t>
            </a:r>
            <a:endPar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endParaRPr>
          </a:p>
          <a:p>
            <a:pPr marL="0" indent="0">
              <a:buNone/>
            </a:pPr>
            <a:endParaRPr lang="en-US" sz="2400" b="1">
              <a:effectLst/>
              <a:latin typeface="Times New Roman" panose="02020603050405020304" pitchFamily="18" charset="0"/>
              <a:ea typeface="Arial" panose="020B0604020202020204" pitchFamily="34" charset="0"/>
              <a:cs typeface="Times New Roman" panose="02020603050405020304" pitchFamily="18" charset="0"/>
            </a:endParaRPr>
          </a:p>
          <a:p>
            <a:pPr marL="0" indent="0">
              <a:buNone/>
            </a:pPr>
            <a:endParaRPr lang="en-US"/>
          </a:p>
        </p:txBody>
      </p:sp>
      <p:sp>
        <p:nvSpPr>
          <p:cNvPr id="6" name="TextBox 5">
            <a:extLst>
              <a:ext uri="{FF2B5EF4-FFF2-40B4-BE49-F238E27FC236}">
                <a16:creationId xmlns:a16="http://schemas.microsoft.com/office/drawing/2014/main" id="{140E9657-CA36-C3CD-B144-29E7F01A0EC7}"/>
              </a:ext>
            </a:extLst>
          </p:cNvPr>
          <p:cNvSpPr txBox="1"/>
          <p:nvPr/>
        </p:nvSpPr>
        <p:spPr>
          <a:xfrm>
            <a:off x="3746299" y="6408211"/>
            <a:ext cx="2060141" cy="369332"/>
          </a:xfrm>
          <a:prstGeom prst="rect">
            <a:avLst/>
          </a:prstGeom>
          <a:noFill/>
        </p:spPr>
        <p:txBody>
          <a:bodyPr wrap="square">
            <a:spAutoFit/>
          </a:bodyPr>
          <a:lstStyle/>
          <a:p>
            <a:r>
              <a:rPr lang="vi-VN" noProof="1">
                <a:latin typeface="Times New Roman" panose="02020603050405020304" pitchFamily="18" charset="0"/>
                <a:cs typeface="Times New Roman" panose="02020603050405020304" pitchFamily="18" charset="0"/>
              </a:rPr>
              <a:t>UC </a:t>
            </a:r>
            <a:r>
              <a:rPr lang="en-US" noProof="1">
                <a:latin typeface="Times New Roman" panose="02020603050405020304" pitchFamily="18" charset="0"/>
                <a:cs typeface="Times New Roman" panose="02020603050405020304" pitchFamily="18" charset="0"/>
              </a:rPr>
              <a:t>sử dụng Keypad</a:t>
            </a:r>
            <a:endParaRPr lang="vi-VN" noProof="1">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0855922-E8F6-86E6-8CBE-F025183154A0}"/>
              </a:ext>
            </a:extLst>
          </p:cNvPr>
          <p:cNvPicPr>
            <a:picLocks noChangeAspect="1"/>
          </p:cNvPicPr>
          <p:nvPr/>
        </p:nvPicPr>
        <p:blipFill>
          <a:blip r:embed="rId2"/>
          <a:stretch>
            <a:fillRect/>
          </a:stretch>
        </p:blipFill>
        <p:spPr>
          <a:xfrm>
            <a:off x="999670" y="1821180"/>
            <a:ext cx="8155215" cy="2089980"/>
          </a:xfrm>
          <a:prstGeom prst="rect">
            <a:avLst/>
          </a:prstGeom>
        </p:spPr>
      </p:pic>
      <p:pic>
        <p:nvPicPr>
          <p:cNvPr id="5" name="Picture 4">
            <a:extLst>
              <a:ext uri="{FF2B5EF4-FFF2-40B4-BE49-F238E27FC236}">
                <a16:creationId xmlns:a16="http://schemas.microsoft.com/office/drawing/2014/main" id="{D0DA68C2-33BD-4B40-97CF-57A43B7B447C}"/>
              </a:ext>
            </a:extLst>
          </p:cNvPr>
          <p:cNvPicPr>
            <a:picLocks noChangeAspect="1"/>
          </p:cNvPicPr>
          <p:nvPr/>
        </p:nvPicPr>
        <p:blipFill>
          <a:blip r:embed="rId3"/>
          <a:stretch>
            <a:fillRect/>
          </a:stretch>
        </p:blipFill>
        <p:spPr>
          <a:xfrm>
            <a:off x="1107440" y="4437194"/>
            <a:ext cx="8047445" cy="1858433"/>
          </a:xfrm>
          <a:prstGeom prst="rect">
            <a:avLst/>
          </a:prstGeom>
        </p:spPr>
      </p:pic>
      <p:sp>
        <p:nvSpPr>
          <p:cNvPr id="8" name="TextBox 7">
            <a:extLst>
              <a:ext uri="{FF2B5EF4-FFF2-40B4-BE49-F238E27FC236}">
                <a16:creationId xmlns:a16="http://schemas.microsoft.com/office/drawing/2014/main" id="{E1823DD2-B938-17F3-82D4-8E19CEA6CA49}"/>
              </a:ext>
            </a:extLst>
          </p:cNvPr>
          <p:cNvSpPr txBox="1"/>
          <p:nvPr/>
        </p:nvSpPr>
        <p:spPr>
          <a:xfrm>
            <a:off x="3746299" y="3963264"/>
            <a:ext cx="2060141" cy="369332"/>
          </a:xfrm>
          <a:prstGeom prst="rect">
            <a:avLst/>
          </a:prstGeom>
          <a:noFill/>
        </p:spPr>
        <p:txBody>
          <a:bodyPr wrap="square">
            <a:spAutoFit/>
          </a:bodyPr>
          <a:lstStyle/>
          <a:p>
            <a:r>
              <a:rPr lang="vi-VN" noProof="1">
                <a:latin typeface="Times New Roman" panose="02020603050405020304" pitchFamily="18" charset="0"/>
                <a:cs typeface="Times New Roman" panose="02020603050405020304" pitchFamily="18" charset="0"/>
              </a:rPr>
              <a:t>UC </a:t>
            </a:r>
            <a:r>
              <a:rPr lang="en-US" noProof="1">
                <a:latin typeface="Times New Roman" panose="02020603050405020304" pitchFamily="18" charset="0"/>
                <a:cs typeface="Times New Roman" panose="02020603050405020304" pitchFamily="18" charset="0"/>
              </a:rPr>
              <a:t>sử dụng RFID</a:t>
            </a:r>
            <a:endParaRPr lang="vi-VN" noProof="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9264897"/>
      </p:ext>
    </p:extLst>
  </p:cSld>
  <p:clrMapOvr>
    <a:masterClrMapping/>
  </p:clrMapOvr>
  <p:transition spd="slow">
    <p:randomBar dir="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5536D-A693-E282-28B3-86CC24EC8F4D}"/>
              </a:ext>
            </a:extLst>
          </p:cNvPr>
          <p:cNvSpPr>
            <a:spLocks noGrp="1"/>
          </p:cNvSpPr>
          <p:nvPr>
            <p:ph type="title"/>
          </p:nvPr>
        </p:nvSpPr>
        <p:spPr>
          <a:xfrm>
            <a:off x="4053840" y="922866"/>
            <a:ext cx="4084320" cy="585612"/>
          </a:xfrm>
        </p:spPr>
        <p:txBody>
          <a:bodyPr>
            <a:normAutofit/>
          </a:bodyPr>
          <a:lstStyle/>
          <a:p>
            <a:r>
              <a:rPr lang="vi-VN" sz="2400" noProof="1">
                <a:solidFill>
                  <a:schemeClr val="tx1"/>
                </a:solidFill>
                <a:latin typeface="Times New Roman" panose="02020603050405020304" pitchFamily="18" charset="0"/>
                <a:cs typeface="Times New Roman" panose="02020603050405020304" pitchFamily="18" charset="0"/>
              </a:rPr>
              <a:t>Đặc tả ca sử dụng </a:t>
            </a:r>
            <a:r>
              <a:rPr lang="en-US" sz="2400" noProof="1">
                <a:solidFill>
                  <a:schemeClr val="tx1"/>
                </a:solidFill>
                <a:latin typeface="Times New Roman" panose="02020603050405020304" pitchFamily="18" charset="0"/>
                <a:cs typeface="Times New Roman" panose="02020603050405020304" pitchFamily="18" charset="0"/>
              </a:rPr>
              <a:t>Keypad</a:t>
            </a:r>
            <a:endParaRPr lang="vi-VN" sz="2400" noProof="1">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C89D8D6-FCAF-7C36-AB89-F825A2583C9F}"/>
              </a:ext>
            </a:extLst>
          </p:cNvPr>
          <p:cNvSpPr>
            <a:spLocks noGrp="1"/>
          </p:cNvSpPr>
          <p:nvPr>
            <p:ph idx="1"/>
          </p:nvPr>
        </p:nvSpPr>
        <p:spPr>
          <a:xfrm>
            <a:off x="101600" y="111760"/>
            <a:ext cx="10932160" cy="6746241"/>
          </a:xfrm>
        </p:spPr>
        <p:txBody>
          <a:bodyPr>
            <a:normAutofit/>
          </a:bodyPr>
          <a:lstStyle/>
          <a:p>
            <a:pPr marL="0" indent="0">
              <a:buNone/>
            </a:pP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2.1</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Phân</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tích</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hệ</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thống</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p>
          <a:p>
            <a:pPr marL="0" indent="0">
              <a:buNone/>
            </a:pP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2.1.2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Đặc</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tả</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ca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sử</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dụng</a:t>
            </a:r>
            <a:endPar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endParaRPr>
          </a:p>
          <a:p>
            <a:pPr marL="0" indent="0">
              <a:buNone/>
            </a:pPr>
            <a:endParaRPr lang="en-US" sz="2400" b="1">
              <a:effectLst/>
              <a:latin typeface="Times New Roman" panose="02020603050405020304" pitchFamily="18" charset="0"/>
              <a:ea typeface="Arial" panose="020B0604020202020204" pitchFamily="34" charset="0"/>
              <a:cs typeface="Times New Roman" panose="02020603050405020304" pitchFamily="18" charset="0"/>
            </a:endParaRPr>
          </a:p>
          <a:p>
            <a:pPr marL="0" indent="0">
              <a:buNone/>
            </a:pPr>
            <a:endParaRPr lang="en-US"/>
          </a:p>
        </p:txBody>
      </p:sp>
      <p:graphicFrame>
        <p:nvGraphicFramePr>
          <p:cNvPr id="7" name="Table 7">
            <a:extLst>
              <a:ext uri="{FF2B5EF4-FFF2-40B4-BE49-F238E27FC236}">
                <a16:creationId xmlns:a16="http://schemas.microsoft.com/office/drawing/2014/main" id="{A4536D94-03C6-E305-7F32-C8828CE012BB}"/>
              </a:ext>
            </a:extLst>
          </p:cNvPr>
          <p:cNvGraphicFramePr>
            <a:graphicFrameLocks noGrp="1"/>
          </p:cNvGraphicFramePr>
          <p:nvPr>
            <p:extLst>
              <p:ext uri="{D42A27DB-BD31-4B8C-83A1-F6EECF244321}">
                <p14:modId xmlns:p14="http://schemas.microsoft.com/office/powerpoint/2010/main" val="3047608991"/>
              </p:ext>
            </p:extLst>
          </p:nvPr>
        </p:nvGraphicFramePr>
        <p:xfrm>
          <a:off x="193040" y="1396717"/>
          <a:ext cx="11043920" cy="5623843"/>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2525944125"/>
                    </a:ext>
                  </a:extLst>
                </a:gridCol>
                <a:gridCol w="9398000">
                  <a:extLst>
                    <a:ext uri="{9D8B030D-6E8A-4147-A177-3AD203B41FA5}">
                      <a16:colId xmlns:a16="http://schemas.microsoft.com/office/drawing/2014/main" val="1639813776"/>
                    </a:ext>
                  </a:extLst>
                </a:gridCol>
              </a:tblGrid>
              <a:tr h="377614">
                <a:tc>
                  <a:txBody>
                    <a:bodyPr/>
                    <a:lstStyle/>
                    <a:p>
                      <a:r>
                        <a:rPr lang="vi-VN" sz="1800" b="0" kern="1200">
                          <a:solidFill>
                            <a:schemeClr val="lt1"/>
                          </a:solidFill>
                          <a:effectLst/>
                          <a:latin typeface="Times New Roman" panose="02020603050405020304" pitchFamily="18" charset="0"/>
                          <a:ea typeface="+mn-ea"/>
                          <a:cs typeface="Times New Roman" panose="02020603050405020304" pitchFamily="18" charset="0"/>
                        </a:rPr>
                        <a:t>Ca sử dụng</a:t>
                      </a:r>
                      <a:endParaRPr lang="en-US" sz="1800" b="0">
                        <a:latin typeface="Times New Roman" panose="02020603050405020304" pitchFamily="18" charset="0"/>
                        <a:cs typeface="Times New Roman" panose="02020603050405020304" pitchFamily="18" charset="0"/>
                      </a:endParaRPr>
                    </a:p>
                  </a:txBody>
                  <a:tcPr/>
                </a:tc>
                <a:tc>
                  <a:txBody>
                    <a:bodyPr/>
                    <a:lstStyle/>
                    <a:p>
                      <a:r>
                        <a:rPr lang="vi-VN" sz="1800" b="0" kern="1200">
                          <a:solidFill>
                            <a:schemeClr val="lt1"/>
                          </a:solidFill>
                          <a:effectLst/>
                          <a:latin typeface="Times New Roman" panose="02020603050405020304" pitchFamily="18" charset="0"/>
                          <a:ea typeface="+mn-ea"/>
                          <a:cs typeface="Times New Roman" panose="02020603050405020304" pitchFamily="18" charset="0"/>
                        </a:rPr>
                        <a:t>Sử dụng RFID</a:t>
                      </a:r>
                      <a:endParaRPr lang="en-US" sz="1800" b="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13872987"/>
                  </a:ext>
                </a:extLst>
              </a:tr>
              <a:tr h="284480">
                <a:tc>
                  <a:txBody>
                    <a:bodyPr/>
                    <a:lstStyle/>
                    <a:p>
                      <a:r>
                        <a:rPr lang="vi-VN" sz="1800" b="0" kern="1200">
                          <a:solidFill>
                            <a:schemeClr val="dk1"/>
                          </a:solidFill>
                          <a:effectLst/>
                          <a:latin typeface="Times New Roman" panose="02020603050405020304" pitchFamily="18" charset="0"/>
                          <a:ea typeface="+mn-ea"/>
                          <a:cs typeface="Times New Roman" panose="02020603050405020304" pitchFamily="18" charset="0"/>
                        </a:rPr>
                        <a:t>Tác nhân</a:t>
                      </a:r>
                      <a:endParaRPr lang="en-US" sz="1800" b="0">
                        <a:latin typeface="Times New Roman" panose="02020603050405020304" pitchFamily="18" charset="0"/>
                        <a:cs typeface="Times New Roman" panose="02020603050405020304" pitchFamily="18" charset="0"/>
                      </a:endParaRPr>
                    </a:p>
                  </a:txBody>
                  <a:tcPr/>
                </a:tc>
                <a:tc>
                  <a:txBody>
                    <a:bodyPr/>
                    <a:lstStyle/>
                    <a:p>
                      <a:r>
                        <a:rPr lang="vi-VN" sz="1800" b="0" kern="1200">
                          <a:solidFill>
                            <a:schemeClr val="dk1"/>
                          </a:solidFill>
                          <a:effectLst/>
                          <a:latin typeface="Times New Roman" panose="02020603050405020304" pitchFamily="18" charset="0"/>
                          <a:ea typeface="+mn-ea"/>
                          <a:cs typeface="Times New Roman" panose="02020603050405020304" pitchFamily="18" charset="0"/>
                        </a:rPr>
                        <a:t>User</a:t>
                      </a:r>
                      <a:endParaRPr lang="en-US" sz="1800" b="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39018801"/>
                  </a:ext>
                </a:extLst>
              </a:tr>
              <a:tr h="406400">
                <a:tc>
                  <a:txBody>
                    <a:bodyPr/>
                    <a:lstStyle/>
                    <a:p>
                      <a:pPr marL="0" marR="0" algn="ctr">
                        <a:lnSpc>
                          <a:spcPct val="115000"/>
                        </a:lnSpc>
                        <a:spcBef>
                          <a:spcPts val="0"/>
                        </a:spcBef>
                        <a:spcAft>
                          <a:spcPts val="500"/>
                        </a:spcAft>
                      </a:pPr>
                      <a:r>
                        <a:rPr lang="vi-VN" sz="1800" b="0">
                          <a:effectLst/>
                          <a:latin typeface="Times New Roman" panose="02020603050405020304" pitchFamily="18" charset="0"/>
                          <a:ea typeface="SimSun" panose="02010600030101010101" pitchFamily="2" charset="-122"/>
                          <a:cs typeface="Times New Roman" panose="02020603050405020304" pitchFamily="18" charset="0"/>
                        </a:rPr>
                        <a:t>Mô tả</a:t>
                      </a:r>
                      <a:endParaRPr lang="en-US" sz="1800" b="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500"/>
                        </a:spcAft>
                      </a:pPr>
                      <a:r>
                        <a:rPr lang="vi-VN" sz="1800" b="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Mô tả cách hoạt động khi User sử dụng </a:t>
                      </a:r>
                      <a:r>
                        <a:rPr lang="en-US" sz="1800" b="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Keypad</a:t>
                      </a:r>
                      <a:r>
                        <a:rPr lang="vi-VN" sz="1800" b="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để mở khóa cửa</a:t>
                      </a:r>
                      <a:endParaRPr lang="en-US" sz="1800" b="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09131865"/>
                  </a:ext>
                </a:extLst>
              </a:tr>
              <a:tr h="725029">
                <a:tc>
                  <a:txBody>
                    <a:bodyPr/>
                    <a:lstStyle/>
                    <a:p>
                      <a:r>
                        <a:rPr lang="vi-VN" sz="1800" b="0" kern="1200">
                          <a:solidFill>
                            <a:schemeClr val="dk1"/>
                          </a:solidFill>
                          <a:effectLst/>
                          <a:latin typeface="Times New Roman" panose="02020603050405020304" pitchFamily="18" charset="0"/>
                          <a:ea typeface="+mn-ea"/>
                          <a:cs typeface="Times New Roman" panose="02020603050405020304" pitchFamily="18" charset="0"/>
                        </a:rPr>
                        <a:t>Luồng sự kiện</a:t>
                      </a:r>
                      <a:endParaRPr lang="en-US" sz="1800" b="0">
                        <a:latin typeface="Times New Roman" panose="02020603050405020304" pitchFamily="18" charset="0"/>
                        <a:cs typeface="Times New Roman" panose="02020603050405020304" pitchFamily="18" charset="0"/>
                      </a:endParaRPr>
                    </a:p>
                  </a:txBody>
                  <a:tcPr/>
                </a:tc>
                <a:tc>
                  <a:txBody>
                    <a:bodyPr/>
                    <a:lstStyle/>
                    <a:p>
                      <a:pPr lvl="0"/>
                      <a:r>
                        <a:rPr lang="vi-VN" sz="1800" kern="1200">
                          <a:solidFill>
                            <a:schemeClr val="dk1"/>
                          </a:solidFill>
                          <a:effectLst/>
                          <a:latin typeface="Times New Roman" panose="02020603050405020304" pitchFamily="18" charset="0"/>
                          <a:ea typeface="+mn-ea"/>
                          <a:cs typeface="Times New Roman" panose="02020603050405020304" pitchFamily="18" charset="0"/>
                        </a:rPr>
                        <a:t>Nhập mật khẩu thông qua Keypad.</a:t>
                      </a:r>
                      <a:endParaRPr lang="en-US" sz="1800" kern="1200">
                        <a:solidFill>
                          <a:schemeClr val="dk1"/>
                        </a:solidFill>
                        <a:effectLst/>
                        <a:latin typeface="Times New Roman" panose="02020603050405020304" pitchFamily="18" charset="0"/>
                        <a:ea typeface="+mn-ea"/>
                        <a:cs typeface="Times New Roman" panose="02020603050405020304" pitchFamily="18" charset="0"/>
                      </a:endParaRPr>
                    </a:p>
                    <a:p>
                      <a:pPr lvl="0"/>
                      <a:r>
                        <a:rPr lang="vi-VN" sz="1800" kern="1200">
                          <a:solidFill>
                            <a:schemeClr val="dk1"/>
                          </a:solidFill>
                          <a:effectLst/>
                          <a:latin typeface="Times New Roman" panose="02020603050405020304" pitchFamily="18" charset="0"/>
                          <a:ea typeface="+mn-ea"/>
                          <a:cs typeface="Times New Roman" panose="02020603050405020304" pitchFamily="18" charset="0"/>
                        </a:rPr>
                        <a:t>Hệ thống kiểm tra thông tin.                     </a:t>
                      </a:r>
                      <a:endParaRPr lang="en-US" sz="1800" kern="1200">
                        <a:solidFill>
                          <a:schemeClr val="dk1"/>
                        </a:solidFill>
                        <a:effectLst/>
                        <a:latin typeface="Times New Roman" panose="02020603050405020304" pitchFamily="18" charset="0"/>
                        <a:ea typeface="+mn-ea"/>
                        <a:cs typeface="Times New Roman" panose="02020603050405020304" pitchFamily="18" charset="0"/>
                      </a:endParaRPr>
                    </a:p>
                    <a:p>
                      <a:pPr lvl="0"/>
                      <a:r>
                        <a:rPr lang="vi-VN" sz="1800" kern="1200">
                          <a:solidFill>
                            <a:schemeClr val="dk1"/>
                          </a:solidFill>
                          <a:effectLst/>
                          <a:latin typeface="Times New Roman" panose="02020603050405020304" pitchFamily="18" charset="0"/>
                          <a:ea typeface="+mn-ea"/>
                          <a:cs typeface="Times New Roman" panose="02020603050405020304" pitchFamily="18" charset="0"/>
                        </a:rPr>
                        <a:t>Hệ thống hiển thị thông báo thông qua màn hình LCD.</a:t>
                      </a:r>
                      <a:endParaRPr lang="en-US" sz="1800" kern="1200">
                        <a:solidFill>
                          <a:schemeClr val="dk1"/>
                        </a:solidFill>
                        <a:effectLst/>
                        <a:latin typeface="Times New Roman" panose="02020603050405020304" pitchFamily="18" charset="0"/>
                        <a:ea typeface="+mn-ea"/>
                        <a:cs typeface="Times New Roman" panose="02020603050405020304" pitchFamily="18" charset="0"/>
                      </a:endParaRPr>
                    </a:p>
                    <a:p>
                      <a:pPr lvl="0"/>
                      <a:r>
                        <a:rPr lang="vi-VN" sz="1800" kern="1200">
                          <a:solidFill>
                            <a:schemeClr val="dk1"/>
                          </a:solidFill>
                          <a:effectLst/>
                          <a:latin typeface="Times New Roman" panose="02020603050405020304" pitchFamily="18" charset="0"/>
                          <a:ea typeface="+mn-ea"/>
                          <a:cs typeface="Times New Roman" panose="02020603050405020304" pitchFamily="18" charset="0"/>
                        </a:rPr>
                        <a:t>Đèn LED sáng và còi báo động kêu.</a:t>
                      </a:r>
                      <a:endParaRPr lang="en-US" sz="1800" kern="1200">
                        <a:solidFill>
                          <a:schemeClr val="dk1"/>
                        </a:solidFill>
                        <a:effectLst/>
                        <a:latin typeface="Times New Roman" panose="02020603050405020304" pitchFamily="18" charset="0"/>
                        <a:ea typeface="+mn-ea"/>
                        <a:cs typeface="Times New Roman" panose="02020603050405020304" pitchFamily="18" charset="0"/>
                      </a:endParaRPr>
                    </a:p>
                    <a:p>
                      <a:r>
                        <a:rPr lang="vi-VN" sz="1800" kern="1200">
                          <a:solidFill>
                            <a:schemeClr val="dk1"/>
                          </a:solidFill>
                          <a:effectLst/>
                          <a:latin typeface="Times New Roman" panose="02020603050405020304" pitchFamily="18" charset="0"/>
                          <a:ea typeface="+mn-ea"/>
                          <a:cs typeface="Times New Roman" panose="02020603050405020304" pitchFamily="18" charset="0"/>
                        </a:rPr>
                        <a:t>Điều khiển động cơ Servo</a:t>
                      </a:r>
                      <a:endParaRPr lang="en-US" sz="1800" b="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65576157"/>
                  </a:ext>
                </a:extLst>
              </a:tr>
              <a:tr h="725029">
                <a:tc>
                  <a:txBody>
                    <a:bodyPr/>
                    <a:lstStyle/>
                    <a:p>
                      <a:r>
                        <a:rPr lang="vi-VN" sz="1800" b="0" kern="1200">
                          <a:solidFill>
                            <a:schemeClr val="dk1"/>
                          </a:solidFill>
                          <a:effectLst/>
                          <a:latin typeface="Times New Roman" panose="02020603050405020304" pitchFamily="18" charset="0"/>
                          <a:ea typeface="+mn-ea"/>
                          <a:cs typeface="Times New Roman" panose="02020603050405020304" pitchFamily="18" charset="0"/>
                        </a:rPr>
                        <a:t>Luồng phụ</a:t>
                      </a:r>
                      <a:endParaRPr lang="en-US" sz="1800" b="0">
                        <a:latin typeface="Times New Roman" panose="02020603050405020304" pitchFamily="18" charset="0"/>
                        <a:cs typeface="Times New Roman" panose="02020603050405020304" pitchFamily="18" charset="0"/>
                      </a:endParaRPr>
                    </a:p>
                  </a:txBody>
                  <a:tcPr/>
                </a:tc>
                <a:tc>
                  <a:txBody>
                    <a:bodyPr/>
                    <a:lstStyle/>
                    <a:p>
                      <a:r>
                        <a:rPr lang="vi-VN" sz="1800" b="0" kern="1200">
                          <a:solidFill>
                            <a:schemeClr val="dk1"/>
                          </a:solidFill>
                          <a:effectLst/>
                          <a:latin typeface="Times New Roman" panose="02020603050405020304" pitchFamily="18" charset="0"/>
                          <a:ea typeface="+mn-ea"/>
                          <a:cs typeface="Times New Roman" panose="02020603050405020304" pitchFamily="18" charset="0"/>
                        </a:rPr>
                        <a:t>Nếu UID thẻ có lưu trong hệ thống </a:t>
                      </a:r>
                      <a:endParaRPr lang="en-US" sz="1800" b="0" kern="1200">
                        <a:solidFill>
                          <a:schemeClr val="dk1"/>
                        </a:solidFill>
                        <a:effectLst/>
                        <a:latin typeface="Times New Roman" panose="02020603050405020304" pitchFamily="18" charset="0"/>
                        <a:ea typeface="+mn-ea"/>
                        <a:cs typeface="Times New Roman" panose="02020603050405020304" pitchFamily="18" charset="0"/>
                      </a:endParaRPr>
                    </a:p>
                    <a:p>
                      <a:r>
                        <a:rPr lang="vi-VN" sz="1800" b="0" kern="1200">
                          <a:solidFill>
                            <a:schemeClr val="dk1"/>
                          </a:solidFill>
                          <a:effectLst/>
                          <a:latin typeface="Times New Roman" panose="02020603050405020304" pitchFamily="18" charset="0"/>
                          <a:ea typeface="+mn-ea"/>
                          <a:cs typeface="Times New Roman" panose="02020603050405020304" pitchFamily="18" charset="0"/>
                        </a:rPr>
                        <a:t>     4.1. Màn hình LCD sẽ hiển thị “Access Granted”.</a:t>
                      </a:r>
                      <a:endParaRPr lang="en-US" sz="1800" b="0" kern="1200">
                        <a:solidFill>
                          <a:schemeClr val="dk1"/>
                        </a:solidFill>
                        <a:effectLst/>
                        <a:latin typeface="Times New Roman" panose="02020603050405020304" pitchFamily="18" charset="0"/>
                        <a:ea typeface="+mn-ea"/>
                        <a:cs typeface="Times New Roman" panose="02020603050405020304" pitchFamily="18" charset="0"/>
                      </a:endParaRPr>
                    </a:p>
                    <a:p>
                      <a:r>
                        <a:rPr lang="vi-VN" sz="1800" b="0" kern="1200">
                          <a:solidFill>
                            <a:schemeClr val="dk1"/>
                          </a:solidFill>
                          <a:effectLst/>
                          <a:latin typeface="Times New Roman" panose="02020603050405020304" pitchFamily="18" charset="0"/>
                          <a:ea typeface="+mn-ea"/>
                          <a:cs typeface="Times New Roman" panose="02020603050405020304" pitchFamily="18" charset="0"/>
                        </a:rPr>
                        <a:t>     5.1. Đèn LED xanh sáng, còi báo động kêu ngắn.</a:t>
                      </a:r>
                      <a:endParaRPr lang="en-US" sz="1800" b="0" kern="1200">
                        <a:solidFill>
                          <a:schemeClr val="dk1"/>
                        </a:solidFill>
                        <a:effectLst/>
                        <a:latin typeface="Times New Roman" panose="02020603050405020304" pitchFamily="18" charset="0"/>
                        <a:ea typeface="+mn-ea"/>
                        <a:cs typeface="Times New Roman" panose="02020603050405020304" pitchFamily="18" charset="0"/>
                      </a:endParaRPr>
                    </a:p>
                    <a:p>
                      <a:r>
                        <a:rPr lang="vi-VN" sz="1800" b="0" kern="1200">
                          <a:solidFill>
                            <a:schemeClr val="dk1"/>
                          </a:solidFill>
                          <a:effectLst/>
                          <a:latin typeface="Times New Roman" panose="02020603050405020304" pitchFamily="18" charset="0"/>
                          <a:ea typeface="+mn-ea"/>
                          <a:cs typeface="Times New Roman" panose="02020603050405020304" pitchFamily="18" charset="0"/>
                        </a:rPr>
                        <a:t>     6.1. Động cơ Servo hoạt động mở cửa. </a:t>
                      </a:r>
                      <a:endParaRPr lang="en-US" sz="1800" b="0" kern="1200">
                        <a:solidFill>
                          <a:schemeClr val="dk1"/>
                        </a:solidFill>
                        <a:effectLst/>
                        <a:latin typeface="Times New Roman" panose="02020603050405020304" pitchFamily="18" charset="0"/>
                        <a:ea typeface="+mn-ea"/>
                        <a:cs typeface="Times New Roman" panose="02020603050405020304" pitchFamily="18" charset="0"/>
                      </a:endParaRPr>
                    </a:p>
                    <a:p>
                      <a:r>
                        <a:rPr lang="vi-VN" sz="1800" b="0" kern="1200">
                          <a:solidFill>
                            <a:schemeClr val="dk1"/>
                          </a:solidFill>
                          <a:effectLst/>
                          <a:latin typeface="Times New Roman" panose="02020603050405020304" pitchFamily="18" charset="0"/>
                          <a:ea typeface="+mn-ea"/>
                          <a:cs typeface="Times New Roman" panose="02020603050405020304" pitchFamily="18" charset="0"/>
                        </a:rPr>
                        <a:t>Nếu thẻ không xác định</a:t>
                      </a:r>
                      <a:endParaRPr lang="en-US" sz="1800" b="0" kern="1200">
                        <a:solidFill>
                          <a:schemeClr val="dk1"/>
                        </a:solidFill>
                        <a:effectLst/>
                        <a:latin typeface="Times New Roman" panose="02020603050405020304" pitchFamily="18" charset="0"/>
                        <a:ea typeface="+mn-ea"/>
                        <a:cs typeface="Times New Roman" panose="02020603050405020304" pitchFamily="18" charset="0"/>
                      </a:endParaRPr>
                    </a:p>
                    <a:p>
                      <a:r>
                        <a:rPr lang="vi-VN" sz="1800" b="0" kern="1200">
                          <a:solidFill>
                            <a:schemeClr val="dk1"/>
                          </a:solidFill>
                          <a:effectLst/>
                          <a:latin typeface="Times New Roman" panose="02020603050405020304" pitchFamily="18" charset="0"/>
                          <a:ea typeface="+mn-ea"/>
                          <a:cs typeface="Times New Roman" panose="02020603050405020304" pitchFamily="18" charset="0"/>
                        </a:rPr>
                        <a:t>     4.2 Màn hình LCD sẽ hiển thị “Access Denied”</a:t>
                      </a:r>
                      <a:endParaRPr lang="en-US" sz="1800" b="0" kern="1200">
                        <a:solidFill>
                          <a:schemeClr val="dk1"/>
                        </a:solidFill>
                        <a:effectLst/>
                        <a:latin typeface="Times New Roman" panose="02020603050405020304" pitchFamily="18" charset="0"/>
                        <a:ea typeface="+mn-ea"/>
                        <a:cs typeface="Times New Roman" panose="02020603050405020304" pitchFamily="18" charset="0"/>
                      </a:endParaRPr>
                    </a:p>
                    <a:p>
                      <a:r>
                        <a:rPr lang="vi-VN" sz="1800" b="0" kern="1200">
                          <a:solidFill>
                            <a:schemeClr val="dk1"/>
                          </a:solidFill>
                          <a:effectLst/>
                          <a:latin typeface="Times New Roman" panose="02020603050405020304" pitchFamily="18" charset="0"/>
                          <a:ea typeface="+mn-ea"/>
                          <a:cs typeface="Times New Roman" panose="02020603050405020304" pitchFamily="18" charset="0"/>
                        </a:rPr>
                        <a:t>     5.2. Đèn LED đỏ sáng, còi báo động kêu dài.</a:t>
                      </a:r>
                      <a:endParaRPr lang="en-US" sz="1800" b="0" kern="1200">
                        <a:solidFill>
                          <a:schemeClr val="dk1"/>
                        </a:solidFill>
                        <a:effectLst/>
                        <a:latin typeface="Times New Roman" panose="02020603050405020304" pitchFamily="18" charset="0"/>
                        <a:ea typeface="+mn-ea"/>
                        <a:cs typeface="Times New Roman" panose="02020603050405020304" pitchFamily="18" charset="0"/>
                      </a:endParaRPr>
                    </a:p>
                    <a:p>
                      <a:r>
                        <a:rPr lang="vi-VN" sz="1800" b="0" kern="1200">
                          <a:solidFill>
                            <a:schemeClr val="dk1"/>
                          </a:solidFill>
                          <a:effectLst/>
                          <a:latin typeface="Times New Roman" panose="02020603050405020304" pitchFamily="18" charset="0"/>
                          <a:ea typeface="+mn-ea"/>
                          <a:cs typeface="Times New Roman" panose="02020603050405020304" pitchFamily="18" charset="0"/>
                        </a:rPr>
                        <a:t>     6.2. Động cơ Servo không thay đổi trạng thái.</a:t>
                      </a:r>
                      <a:endParaRPr lang="en-US" sz="1800" b="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87468012"/>
                  </a:ext>
                </a:extLst>
              </a:tr>
              <a:tr h="725029">
                <a:tc>
                  <a:txBody>
                    <a:bodyPr/>
                    <a:lstStyle/>
                    <a:p>
                      <a:r>
                        <a:rPr lang="vi-VN" sz="1800" b="0" kern="1200">
                          <a:solidFill>
                            <a:schemeClr val="dk1"/>
                          </a:solidFill>
                          <a:effectLst/>
                          <a:latin typeface="Times New Roman" panose="02020603050405020304" pitchFamily="18" charset="0"/>
                          <a:ea typeface="+mn-ea"/>
                          <a:cs typeface="Times New Roman" panose="02020603050405020304" pitchFamily="18" charset="0"/>
                        </a:rPr>
                        <a:t>Hậu điều kiện</a:t>
                      </a:r>
                      <a:endParaRPr lang="en-US" sz="1800" b="0">
                        <a:latin typeface="Times New Roman" panose="02020603050405020304" pitchFamily="18" charset="0"/>
                        <a:cs typeface="Times New Roman" panose="02020603050405020304" pitchFamily="18" charset="0"/>
                      </a:endParaRPr>
                    </a:p>
                  </a:txBody>
                  <a:tcPr/>
                </a:tc>
                <a:tc>
                  <a:txBody>
                    <a:bodyPr/>
                    <a:lstStyle/>
                    <a:p>
                      <a:pPr marL="0" marR="0">
                        <a:lnSpc>
                          <a:spcPct val="115000"/>
                        </a:lnSpc>
                        <a:spcBef>
                          <a:spcPts val="0"/>
                        </a:spcBef>
                        <a:spcAft>
                          <a:spcPts val="500"/>
                        </a:spcAft>
                      </a:pPr>
                      <a:r>
                        <a:rPr lang="vi-VN" sz="1800" b="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Nếu ca sử dụng này thực hiện thành công, User sẽ mở khóa cửa thành công. Ngược lại, hệ thống khóa cửa sẽ giữ nguyên trạng thái ban đầu.</a:t>
                      </a:r>
                      <a:endParaRPr lang="en-US" sz="1800" b="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16566775"/>
                  </a:ext>
                </a:extLst>
              </a:tr>
            </a:tbl>
          </a:graphicData>
        </a:graphic>
      </p:graphicFrame>
    </p:spTree>
    <p:extLst>
      <p:ext uri="{BB962C8B-B14F-4D97-AF65-F5344CB8AC3E}">
        <p14:creationId xmlns:p14="http://schemas.microsoft.com/office/powerpoint/2010/main" val="3334664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5536D-A693-E282-28B3-86CC24EC8F4D}"/>
              </a:ext>
            </a:extLst>
          </p:cNvPr>
          <p:cNvSpPr>
            <a:spLocks noGrp="1"/>
          </p:cNvSpPr>
          <p:nvPr>
            <p:ph type="title"/>
          </p:nvPr>
        </p:nvSpPr>
        <p:spPr>
          <a:xfrm>
            <a:off x="4053840" y="922866"/>
            <a:ext cx="4084320" cy="585612"/>
          </a:xfrm>
        </p:spPr>
        <p:txBody>
          <a:bodyPr>
            <a:normAutofit/>
          </a:bodyPr>
          <a:lstStyle/>
          <a:p>
            <a:r>
              <a:rPr lang="vi-VN" sz="2400" noProof="1">
                <a:solidFill>
                  <a:schemeClr val="tx1"/>
                </a:solidFill>
                <a:latin typeface="Times New Roman" panose="02020603050405020304" pitchFamily="18" charset="0"/>
                <a:cs typeface="Times New Roman" panose="02020603050405020304" pitchFamily="18" charset="0"/>
              </a:rPr>
              <a:t>Đặc tả ca sử dụng RFID</a:t>
            </a:r>
          </a:p>
        </p:txBody>
      </p:sp>
      <p:sp>
        <p:nvSpPr>
          <p:cNvPr id="3" name="Content Placeholder 2">
            <a:extLst>
              <a:ext uri="{FF2B5EF4-FFF2-40B4-BE49-F238E27FC236}">
                <a16:creationId xmlns:a16="http://schemas.microsoft.com/office/drawing/2014/main" id="{6C89D8D6-FCAF-7C36-AB89-F825A2583C9F}"/>
              </a:ext>
            </a:extLst>
          </p:cNvPr>
          <p:cNvSpPr>
            <a:spLocks noGrp="1"/>
          </p:cNvSpPr>
          <p:nvPr>
            <p:ph idx="1"/>
          </p:nvPr>
        </p:nvSpPr>
        <p:spPr>
          <a:xfrm>
            <a:off x="101600" y="111760"/>
            <a:ext cx="10932160" cy="6746241"/>
          </a:xfrm>
        </p:spPr>
        <p:txBody>
          <a:bodyPr>
            <a:normAutofit/>
          </a:bodyPr>
          <a:lstStyle/>
          <a:p>
            <a:pPr marL="0" indent="0">
              <a:buNone/>
            </a:pP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2.1</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Phân</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tích</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hệ</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thống</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p>
          <a:p>
            <a:pPr marL="0" indent="0">
              <a:buNone/>
            </a:pP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2.1.2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Đặc</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tả</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ca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sử</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dụng</a:t>
            </a:r>
            <a:endPar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endParaRPr>
          </a:p>
          <a:p>
            <a:pPr marL="0" indent="0">
              <a:buNone/>
            </a:pPr>
            <a:endParaRPr lang="en-US" sz="2400" b="1">
              <a:effectLst/>
              <a:latin typeface="Times New Roman" panose="02020603050405020304" pitchFamily="18" charset="0"/>
              <a:ea typeface="Arial" panose="020B0604020202020204" pitchFamily="34" charset="0"/>
              <a:cs typeface="Times New Roman" panose="02020603050405020304" pitchFamily="18" charset="0"/>
            </a:endParaRPr>
          </a:p>
          <a:p>
            <a:pPr marL="0" indent="0">
              <a:buNone/>
            </a:pPr>
            <a:endParaRPr lang="en-US"/>
          </a:p>
        </p:txBody>
      </p:sp>
      <p:graphicFrame>
        <p:nvGraphicFramePr>
          <p:cNvPr id="7" name="Table 7">
            <a:extLst>
              <a:ext uri="{FF2B5EF4-FFF2-40B4-BE49-F238E27FC236}">
                <a16:creationId xmlns:a16="http://schemas.microsoft.com/office/drawing/2014/main" id="{A4536D94-03C6-E305-7F32-C8828CE012BB}"/>
              </a:ext>
            </a:extLst>
          </p:cNvPr>
          <p:cNvGraphicFramePr>
            <a:graphicFrameLocks noGrp="1"/>
          </p:cNvGraphicFramePr>
          <p:nvPr>
            <p:extLst>
              <p:ext uri="{D42A27DB-BD31-4B8C-83A1-F6EECF244321}">
                <p14:modId xmlns:p14="http://schemas.microsoft.com/office/powerpoint/2010/main" val="2692032968"/>
              </p:ext>
            </p:extLst>
          </p:nvPr>
        </p:nvGraphicFramePr>
        <p:xfrm>
          <a:off x="193040" y="1396717"/>
          <a:ext cx="11043920" cy="5623843"/>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2525944125"/>
                    </a:ext>
                  </a:extLst>
                </a:gridCol>
                <a:gridCol w="9398000">
                  <a:extLst>
                    <a:ext uri="{9D8B030D-6E8A-4147-A177-3AD203B41FA5}">
                      <a16:colId xmlns:a16="http://schemas.microsoft.com/office/drawing/2014/main" val="1639813776"/>
                    </a:ext>
                  </a:extLst>
                </a:gridCol>
              </a:tblGrid>
              <a:tr h="377614">
                <a:tc>
                  <a:txBody>
                    <a:bodyPr/>
                    <a:lstStyle/>
                    <a:p>
                      <a:r>
                        <a:rPr lang="vi-VN" sz="1800" b="0" kern="1200">
                          <a:solidFill>
                            <a:schemeClr val="lt1"/>
                          </a:solidFill>
                          <a:effectLst/>
                          <a:latin typeface="Times New Roman" panose="02020603050405020304" pitchFamily="18" charset="0"/>
                          <a:ea typeface="+mn-ea"/>
                          <a:cs typeface="Times New Roman" panose="02020603050405020304" pitchFamily="18" charset="0"/>
                        </a:rPr>
                        <a:t>Ca sử dụng</a:t>
                      </a:r>
                      <a:endParaRPr lang="en-US" sz="1800" b="0">
                        <a:latin typeface="Times New Roman" panose="02020603050405020304" pitchFamily="18" charset="0"/>
                        <a:cs typeface="Times New Roman" panose="02020603050405020304" pitchFamily="18" charset="0"/>
                      </a:endParaRPr>
                    </a:p>
                  </a:txBody>
                  <a:tcPr/>
                </a:tc>
                <a:tc>
                  <a:txBody>
                    <a:bodyPr/>
                    <a:lstStyle/>
                    <a:p>
                      <a:r>
                        <a:rPr lang="vi-VN" sz="1800" b="0" kern="1200">
                          <a:solidFill>
                            <a:schemeClr val="lt1"/>
                          </a:solidFill>
                          <a:effectLst/>
                          <a:latin typeface="Times New Roman" panose="02020603050405020304" pitchFamily="18" charset="0"/>
                          <a:ea typeface="+mn-ea"/>
                          <a:cs typeface="Times New Roman" panose="02020603050405020304" pitchFamily="18" charset="0"/>
                        </a:rPr>
                        <a:t>Sử dụng RFID</a:t>
                      </a:r>
                      <a:endParaRPr lang="en-US" sz="1800" b="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13872987"/>
                  </a:ext>
                </a:extLst>
              </a:tr>
              <a:tr h="284480">
                <a:tc>
                  <a:txBody>
                    <a:bodyPr/>
                    <a:lstStyle/>
                    <a:p>
                      <a:r>
                        <a:rPr lang="vi-VN" sz="1800" b="0" kern="1200">
                          <a:solidFill>
                            <a:schemeClr val="dk1"/>
                          </a:solidFill>
                          <a:effectLst/>
                          <a:latin typeface="Times New Roman" panose="02020603050405020304" pitchFamily="18" charset="0"/>
                          <a:ea typeface="+mn-ea"/>
                          <a:cs typeface="Times New Roman" panose="02020603050405020304" pitchFamily="18" charset="0"/>
                        </a:rPr>
                        <a:t>Tác nhân</a:t>
                      </a:r>
                      <a:endParaRPr lang="en-US" sz="1800" b="0">
                        <a:latin typeface="Times New Roman" panose="02020603050405020304" pitchFamily="18" charset="0"/>
                        <a:cs typeface="Times New Roman" panose="02020603050405020304" pitchFamily="18" charset="0"/>
                      </a:endParaRPr>
                    </a:p>
                  </a:txBody>
                  <a:tcPr/>
                </a:tc>
                <a:tc>
                  <a:txBody>
                    <a:bodyPr/>
                    <a:lstStyle/>
                    <a:p>
                      <a:r>
                        <a:rPr lang="vi-VN" sz="1800" b="0" kern="1200">
                          <a:solidFill>
                            <a:schemeClr val="dk1"/>
                          </a:solidFill>
                          <a:effectLst/>
                          <a:latin typeface="Times New Roman" panose="02020603050405020304" pitchFamily="18" charset="0"/>
                          <a:ea typeface="+mn-ea"/>
                          <a:cs typeface="Times New Roman" panose="02020603050405020304" pitchFamily="18" charset="0"/>
                        </a:rPr>
                        <a:t>User</a:t>
                      </a:r>
                      <a:endParaRPr lang="en-US" sz="1800" b="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39018801"/>
                  </a:ext>
                </a:extLst>
              </a:tr>
              <a:tr h="406400">
                <a:tc>
                  <a:txBody>
                    <a:bodyPr/>
                    <a:lstStyle/>
                    <a:p>
                      <a:pPr marL="0" marR="0" algn="ctr">
                        <a:lnSpc>
                          <a:spcPct val="115000"/>
                        </a:lnSpc>
                        <a:spcBef>
                          <a:spcPts val="0"/>
                        </a:spcBef>
                        <a:spcAft>
                          <a:spcPts val="500"/>
                        </a:spcAft>
                      </a:pPr>
                      <a:r>
                        <a:rPr lang="vi-VN" sz="1800" b="0">
                          <a:effectLst/>
                          <a:latin typeface="Times New Roman" panose="02020603050405020304" pitchFamily="18" charset="0"/>
                          <a:ea typeface="SimSun" panose="02010600030101010101" pitchFamily="2" charset="-122"/>
                          <a:cs typeface="Times New Roman" panose="02020603050405020304" pitchFamily="18" charset="0"/>
                        </a:rPr>
                        <a:t>Mô tả</a:t>
                      </a:r>
                      <a:endParaRPr lang="en-US" sz="1800" b="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500"/>
                        </a:spcAft>
                      </a:pPr>
                      <a:r>
                        <a:rPr lang="vi-VN" sz="1800" b="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Mô tả cách hoạt động khi User sử dụng RFID để mở khóa cửa</a:t>
                      </a:r>
                      <a:endParaRPr lang="en-US" sz="1800" b="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09131865"/>
                  </a:ext>
                </a:extLst>
              </a:tr>
              <a:tr h="725029">
                <a:tc>
                  <a:txBody>
                    <a:bodyPr/>
                    <a:lstStyle/>
                    <a:p>
                      <a:r>
                        <a:rPr lang="vi-VN" sz="1800" b="0" kern="1200">
                          <a:solidFill>
                            <a:schemeClr val="dk1"/>
                          </a:solidFill>
                          <a:effectLst/>
                          <a:latin typeface="Times New Roman" panose="02020603050405020304" pitchFamily="18" charset="0"/>
                          <a:ea typeface="+mn-ea"/>
                          <a:cs typeface="Times New Roman" panose="02020603050405020304" pitchFamily="18" charset="0"/>
                        </a:rPr>
                        <a:t>Luồng sự kiện</a:t>
                      </a:r>
                      <a:endParaRPr lang="en-US" sz="1800" b="0">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vi-VN" sz="1800" kern="1200">
                          <a:solidFill>
                            <a:schemeClr val="dk1"/>
                          </a:solidFill>
                          <a:effectLst/>
                          <a:latin typeface="Times New Roman" panose="02020603050405020304" pitchFamily="18" charset="0"/>
                          <a:ea typeface="+mn-ea"/>
                          <a:cs typeface="Times New Roman" panose="02020603050405020304" pitchFamily="18" charset="0"/>
                        </a:rPr>
                        <a:t>Đưa RFID card</a:t>
                      </a:r>
                      <a:r>
                        <a:rPr lang="en-US" sz="1800" kern="1200">
                          <a:solidFill>
                            <a:schemeClr val="dk1"/>
                          </a:solidFill>
                          <a:effectLst/>
                          <a:latin typeface="Times New Roman" panose="02020603050405020304" pitchFamily="18" charset="0"/>
                          <a:ea typeface="+mn-ea"/>
                          <a:cs typeface="Times New Roman" panose="02020603050405020304" pitchFamily="18" charset="0"/>
                        </a:rPr>
                        <a:t> </a:t>
                      </a:r>
                      <a:r>
                        <a:rPr lang="vi-VN" sz="1800" kern="1200">
                          <a:solidFill>
                            <a:schemeClr val="dk1"/>
                          </a:solidFill>
                          <a:effectLst/>
                          <a:latin typeface="Times New Roman" panose="02020603050405020304" pitchFamily="18" charset="0"/>
                          <a:ea typeface="+mn-ea"/>
                          <a:cs typeface="Times New Roman" panose="02020603050405020304" pitchFamily="18" charset="0"/>
                        </a:rPr>
                        <a:t>lại gần cảm biến nhận diện.</a:t>
                      </a:r>
                      <a:endParaRPr lang="en-US" sz="1800" b="0" kern="1200">
                        <a:solidFill>
                          <a:schemeClr val="dk1"/>
                        </a:solidFill>
                        <a:effectLst/>
                        <a:latin typeface="Times New Roman" panose="02020603050405020304" pitchFamily="18" charset="0"/>
                        <a:ea typeface="+mn-ea"/>
                        <a:cs typeface="Times New Roman" panose="02020603050405020304" pitchFamily="18" charset="0"/>
                      </a:endParaRPr>
                    </a:p>
                    <a:p>
                      <a:pPr lvl="0"/>
                      <a:r>
                        <a:rPr lang="vi-VN" sz="1800" b="0" kern="1200">
                          <a:solidFill>
                            <a:schemeClr val="dk1"/>
                          </a:solidFill>
                          <a:effectLst/>
                          <a:latin typeface="Times New Roman" panose="02020603050405020304" pitchFamily="18" charset="0"/>
                          <a:ea typeface="+mn-ea"/>
                          <a:cs typeface="Times New Roman" panose="02020603050405020304" pitchFamily="18" charset="0"/>
                        </a:rPr>
                        <a:t>Hệ thống kiểm tra thông tin.                     </a:t>
                      </a:r>
                      <a:endParaRPr lang="en-US" sz="1800" b="0" kern="1200">
                        <a:solidFill>
                          <a:schemeClr val="dk1"/>
                        </a:solidFill>
                        <a:effectLst/>
                        <a:latin typeface="Times New Roman" panose="02020603050405020304" pitchFamily="18" charset="0"/>
                        <a:ea typeface="+mn-ea"/>
                        <a:cs typeface="Times New Roman" panose="02020603050405020304" pitchFamily="18" charset="0"/>
                      </a:endParaRPr>
                    </a:p>
                    <a:p>
                      <a:pPr lvl="0"/>
                      <a:r>
                        <a:rPr lang="vi-VN" sz="1800" b="0" kern="1200">
                          <a:solidFill>
                            <a:schemeClr val="dk1"/>
                          </a:solidFill>
                          <a:effectLst/>
                          <a:latin typeface="Times New Roman" panose="02020603050405020304" pitchFamily="18" charset="0"/>
                          <a:ea typeface="+mn-ea"/>
                          <a:cs typeface="Times New Roman" panose="02020603050405020304" pitchFamily="18" charset="0"/>
                        </a:rPr>
                        <a:t>Hệ thống hiển thị thông báo thông qua màn hình LCD.</a:t>
                      </a:r>
                      <a:endParaRPr lang="en-US" sz="1800" b="0" kern="1200">
                        <a:solidFill>
                          <a:schemeClr val="dk1"/>
                        </a:solidFill>
                        <a:effectLst/>
                        <a:latin typeface="Times New Roman" panose="02020603050405020304" pitchFamily="18" charset="0"/>
                        <a:ea typeface="+mn-ea"/>
                        <a:cs typeface="Times New Roman" panose="02020603050405020304" pitchFamily="18" charset="0"/>
                      </a:endParaRPr>
                    </a:p>
                    <a:p>
                      <a:pPr lvl="0"/>
                      <a:r>
                        <a:rPr lang="vi-VN" sz="1800" b="0" kern="1200">
                          <a:solidFill>
                            <a:schemeClr val="dk1"/>
                          </a:solidFill>
                          <a:effectLst/>
                          <a:latin typeface="Times New Roman" panose="02020603050405020304" pitchFamily="18" charset="0"/>
                          <a:ea typeface="+mn-ea"/>
                          <a:cs typeface="Times New Roman" panose="02020603050405020304" pitchFamily="18" charset="0"/>
                        </a:rPr>
                        <a:t>Đèn LED sáng và còi báo động kêu.</a:t>
                      </a:r>
                      <a:endParaRPr lang="en-US" sz="1800" b="0" kern="1200">
                        <a:solidFill>
                          <a:schemeClr val="dk1"/>
                        </a:solidFill>
                        <a:effectLst/>
                        <a:latin typeface="Times New Roman" panose="02020603050405020304" pitchFamily="18" charset="0"/>
                        <a:ea typeface="+mn-ea"/>
                        <a:cs typeface="Times New Roman" panose="02020603050405020304" pitchFamily="18" charset="0"/>
                      </a:endParaRPr>
                    </a:p>
                    <a:p>
                      <a:r>
                        <a:rPr lang="vi-VN" sz="1800" b="0" kern="1200">
                          <a:solidFill>
                            <a:schemeClr val="dk1"/>
                          </a:solidFill>
                          <a:effectLst/>
                          <a:latin typeface="Times New Roman" panose="02020603050405020304" pitchFamily="18" charset="0"/>
                          <a:ea typeface="+mn-ea"/>
                          <a:cs typeface="Times New Roman" panose="02020603050405020304" pitchFamily="18" charset="0"/>
                        </a:rPr>
                        <a:t>Điều khiển động cơ Servo</a:t>
                      </a:r>
                      <a:endParaRPr lang="en-US" sz="1800" b="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65576157"/>
                  </a:ext>
                </a:extLst>
              </a:tr>
              <a:tr h="725029">
                <a:tc>
                  <a:txBody>
                    <a:bodyPr/>
                    <a:lstStyle/>
                    <a:p>
                      <a:r>
                        <a:rPr lang="vi-VN" sz="1800" b="0" kern="1200">
                          <a:solidFill>
                            <a:schemeClr val="dk1"/>
                          </a:solidFill>
                          <a:effectLst/>
                          <a:latin typeface="Times New Roman" panose="02020603050405020304" pitchFamily="18" charset="0"/>
                          <a:ea typeface="+mn-ea"/>
                          <a:cs typeface="Times New Roman" panose="02020603050405020304" pitchFamily="18" charset="0"/>
                        </a:rPr>
                        <a:t>Luồng phụ</a:t>
                      </a:r>
                      <a:endParaRPr lang="en-US" sz="1800" b="0">
                        <a:latin typeface="Times New Roman" panose="02020603050405020304" pitchFamily="18" charset="0"/>
                        <a:cs typeface="Times New Roman" panose="02020603050405020304" pitchFamily="18" charset="0"/>
                      </a:endParaRPr>
                    </a:p>
                  </a:txBody>
                  <a:tcPr/>
                </a:tc>
                <a:tc>
                  <a:txBody>
                    <a:bodyPr/>
                    <a:lstStyle/>
                    <a:p>
                      <a:r>
                        <a:rPr lang="vi-VN" sz="1800" b="0" kern="1200">
                          <a:solidFill>
                            <a:schemeClr val="dk1"/>
                          </a:solidFill>
                          <a:effectLst/>
                          <a:latin typeface="Times New Roman" panose="02020603050405020304" pitchFamily="18" charset="0"/>
                          <a:ea typeface="+mn-ea"/>
                          <a:cs typeface="Times New Roman" panose="02020603050405020304" pitchFamily="18" charset="0"/>
                        </a:rPr>
                        <a:t>Nếu UID thẻ có lưu trong hệ thống </a:t>
                      </a:r>
                      <a:endParaRPr lang="en-US" sz="1800" b="0" kern="1200">
                        <a:solidFill>
                          <a:schemeClr val="dk1"/>
                        </a:solidFill>
                        <a:effectLst/>
                        <a:latin typeface="Times New Roman" panose="02020603050405020304" pitchFamily="18" charset="0"/>
                        <a:ea typeface="+mn-ea"/>
                        <a:cs typeface="Times New Roman" panose="02020603050405020304" pitchFamily="18" charset="0"/>
                      </a:endParaRPr>
                    </a:p>
                    <a:p>
                      <a:r>
                        <a:rPr lang="vi-VN" sz="1800" b="0" kern="1200">
                          <a:solidFill>
                            <a:schemeClr val="dk1"/>
                          </a:solidFill>
                          <a:effectLst/>
                          <a:latin typeface="Times New Roman" panose="02020603050405020304" pitchFamily="18" charset="0"/>
                          <a:ea typeface="+mn-ea"/>
                          <a:cs typeface="Times New Roman" panose="02020603050405020304" pitchFamily="18" charset="0"/>
                        </a:rPr>
                        <a:t>     4.1. Màn hình LCD sẽ hiển thị “Access Granted”.</a:t>
                      </a:r>
                      <a:endParaRPr lang="en-US" sz="1800" b="0" kern="1200">
                        <a:solidFill>
                          <a:schemeClr val="dk1"/>
                        </a:solidFill>
                        <a:effectLst/>
                        <a:latin typeface="Times New Roman" panose="02020603050405020304" pitchFamily="18" charset="0"/>
                        <a:ea typeface="+mn-ea"/>
                        <a:cs typeface="Times New Roman" panose="02020603050405020304" pitchFamily="18" charset="0"/>
                      </a:endParaRPr>
                    </a:p>
                    <a:p>
                      <a:r>
                        <a:rPr lang="vi-VN" sz="1800" b="0" kern="1200">
                          <a:solidFill>
                            <a:schemeClr val="dk1"/>
                          </a:solidFill>
                          <a:effectLst/>
                          <a:latin typeface="Times New Roman" panose="02020603050405020304" pitchFamily="18" charset="0"/>
                          <a:ea typeface="+mn-ea"/>
                          <a:cs typeface="Times New Roman" panose="02020603050405020304" pitchFamily="18" charset="0"/>
                        </a:rPr>
                        <a:t>     5.1. Đèn LED xanh sáng, còi báo động kêu ngắn.</a:t>
                      </a:r>
                      <a:endParaRPr lang="en-US" sz="1800" b="0" kern="1200">
                        <a:solidFill>
                          <a:schemeClr val="dk1"/>
                        </a:solidFill>
                        <a:effectLst/>
                        <a:latin typeface="Times New Roman" panose="02020603050405020304" pitchFamily="18" charset="0"/>
                        <a:ea typeface="+mn-ea"/>
                        <a:cs typeface="Times New Roman" panose="02020603050405020304" pitchFamily="18" charset="0"/>
                      </a:endParaRPr>
                    </a:p>
                    <a:p>
                      <a:r>
                        <a:rPr lang="vi-VN" sz="1800" b="0" kern="1200">
                          <a:solidFill>
                            <a:schemeClr val="dk1"/>
                          </a:solidFill>
                          <a:effectLst/>
                          <a:latin typeface="Times New Roman" panose="02020603050405020304" pitchFamily="18" charset="0"/>
                          <a:ea typeface="+mn-ea"/>
                          <a:cs typeface="Times New Roman" panose="02020603050405020304" pitchFamily="18" charset="0"/>
                        </a:rPr>
                        <a:t>     6.1. Động cơ Servo hoạt động mở cửa. </a:t>
                      </a:r>
                      <a:endParaRPr lang="en-US" sz="1800" b="0" kern="1200">
                        <a:solidFill>
                          <a:schemeClr val="dk1"/>
                        </a:solidFill>
                        <a:effectLst/>
                        <a:latin typeface="Times New Roman" panose="02020603050405020304" pitchFamily="18" charset="0"/>
                        <a:ea typeface="+mn-ea"/>
                        <a:cs typeface="Times New Roman" panose="02020603050405020304" pitchFamily="18" charset="0"/>
                      </a:endParaRPr>
                    </a:p>
                    <a:p>
                      <a:r>
                        <a:rPr lang="vi-VN" sz="1800" b="0" kern="1200">
                          <a:solidFill>
                            <a:schemeClr val="dk1"/>
                          </a:solidFill>
                          <a:effectLst/>
                          <a:latin typeface="Times New Roman" panose="02020603050405020304" pitchFamily="18" charset="0"/>
                          <a:ea typeface="+mn-ea"/>
                          <a:cs typeface="Times New Roman" panose="02020603050405020304" pitchFamily="18" charset="0"/>
                        </a:rPr>
                        <a:t>Nếu thẻ không xác định</a:t>
                      </a:r>
                      <a:endParaRPr lang="en-US" sz="1800" b="0" kern="1200">
                        <a:solidFill>
                          <a:schemeClr val="dk1"/>
                        </a:solidFill>
                        <a:effectLst/>
                        <a:latin typeface="Times New Roman" panose="02020603050405020304" pitchFamily="18" charset="0"/>
                        <a:ea typeface="+mn-ea"/>
                        <a:cs typeface="Times New Roman" panose="02020603050405020304" pitchFamily="18" charset="0"/>
                      </a:endParaRPr>
                    </a:p>
                    <a:p>
                      <a:r>
                        <a:rPr lang="vi-VN" sz="1800" b="0" kern="1200">
                          <a:solidFill>
                            <a:schemeClr val="dk1"/>
                          </a:solidFill>
                          <a:effectLst/>
                          <a:latin typeface="Times New Roman" panose="02020603050405020304" pitchFamily="18" charset="0"/>
                          <a:ea typeface="+mn-ea"/>
                          <a:cs typeface="Times New Roman" panose="02020603050405020304" pitchFamily="18" charset="0"/>
                        </a:rPr>
                        <a:t>     4.2 Màn hình LCD sẽ hiển thị “Access Denied”</a:t>
                      </a:r>
                      <a:endParaRPr lang="en-US" sz="1800" b="0" kern="1200">
                        <a:solidFill>
                          <a:schemeClr val="dk1"/>
                        </a:solidFill>
                        <a:effectLst/>
                        <a:latin typeface="Times New Roman" panose="02020603050405020304" pitchFamily="18" charset="0"/>
                        <a:ea typeface="+mn-ea"/>
                        <a:cs typeface="Times New Roman" panose="02020603050405020304" pitchFamily="18" charset="0"/>
                      </a:endParaRPr>
                    </a:p>
                    <a:p>
                      <a:r>
                        <a:rPr lang="vi-VN" sz="1800" b="0" kern="1200">
                          <a:solidFill>
                            <a:schemeClr val="dk1"/>
                          </a:solidFill>
                          <a:effectLst/>
                          <a:latin typeface="Times New Roman" panose="02020603050405020304" pitchFamily="18" charset="0"/>
                          <a:ea typeface="+mn-ea"/>
                          <a:cs typeface="Times New Roman" panose="02020603050405020304" pitchFamily="18" charset="0"/>
                        </a:rPr>
                        <a:t>     5.2. Đèn LED đỏ sáng, còi báo động kêu dài.</a:t>
                      </a:r>
                      <a:endParaRPr lang="en-US" sz="1800" b="0" kern="1200">
                        <a:solidFill>
                          <a:schemeClr val="dk1"/>
                        </a:solidFill>
                        <a:effectLst/>
                        <a:latin typeface="Times New Roman" panose="02020603050405020304" pitchFamily="18" charset="0"/>
                        <a:ea typeface="+mn-ea"/>
                        <a:cs typeface="Times New Roman" panose="02020603050405020304" pitchFamily="18" charset="0"/>
                      </a:endParaRPr>
                    </a:p>
                    <a:p>
                      <a:r>
                        <a:rPr lang="vi-VN" sz="1800" b="0" kern="1200">
                          <a:solidFill>
                            <a:schemeClr val="dk1"/>
                          </a:solidFill>
                          <a:effectLst/>
                          <a:latin typeface="Times New Roman" panose="02020603050405020304" pitchFamily="18" charset="0"/>
                          <a:ea typeface="+mn-ea"/>
                          <a:cs typeface="Times New Roman" panose="02020603050405020304" pitchFamily="18" charset="0"/>
                        </a:rPr>
                        <a:t>     6.2. Động cơ Servo không thay đổi trạng thái.</a:t>
                      </a:r>
                      <a:endParaRPr lang="en-US" sz="1800" b="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87468012"/>
                  </a:ext>
                </a:extLst>
              </a:tr>
              <a:tr h="725029">
                <a:tc>
                  <a:txBody>
                    <a:bodyPr/>
                    <a:lstStyle/>
                    <a:p>
                      <a:r>
                        <a:rPr lang="vi-VN" sz="1800" b="0" kern="1200">
                          <a:solidFill>
                            <a:schemeClr val="dk1"/>
                          </a:solidFill>
                          <a:effectLst/>
                          <a:latin typeface="Times New Roman" panose="02020603050405020304" pitchFamily="18" charset="0"/>
                          <a:ea typeface="+mn-ea"/>
                          <a:cs typeface="Times New Roman" panose="02020603050405020304" pitchFamily="18" charset="0"/>
                        </a:rPr>
                        <a:t>Hậu điều kiện</a:t>
                      </a:r>
                      <a:endParaRPr lang="en-US" sz="1800" b="0">
                        <a:latin typeface="Times New Roman" panose="02020603050405020304" pitchFamily="18" charset="0"/>
                        <a:cs typeface="Times New Roman" panose="02020603050405020304" pitchFamily="18" charset="0"/>
                      </a:endParaRPr>
                    </a:p>
                  </a:txBody>
                  <a:tcPr/>
                </a:tc>
                <a:tc>
                  <a:txBody>
                    <a:bodyPr/>
                    <a:lstStyle/>
                    <a:p>
                      <a:pPr marL="0" marR="0">
                        <a:lnSpc>
                          <a:spcPct val="115000"/>
                        </a:lnSpc>
                        <a:spcBef>
                          <a:spcPts val="0"/>
                        </a:spcBef>
                        <a:spcAft>
                          <a:spcPts val="500"/>
                        </a:spcAft>
                      </a:pPr>
                      <a:r>
                        <a:rPr lang="vi-VN" sz="1800" b="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Nếu ca sử dụng này thực hiện thành công, User sẽ mở khóa cửa thành công. Ngược lại, hệ thống khóa cửa sẽ giữ nguyên trạng thái ban đầu.</a:t>
                      </a:r>
                      <a:endParaRPr lang="en-US" sz="1800" b="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16566775"/>
                  </a:ext>
                </a:extLst>
              </a:tr>
            </a:tbl>
          </a:graphicData>
        </a:graphic>
      </p:graphicFrame>
    </p:spTree>
    <p:extLst>
      <p:ext uri="{BB962C8B-B14F-4D97-AF65-F5344CB8AC3E}">
        <p14:creationId xmlns:p14="http://schemas.microsoft.com/office/powerpoint/2010/main" val="298550408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89D8D6-FCAF-7C36-AB89-F825A2583C9F}"/>
              </a:ext>
            </a:extLst>
          </p:cNvPr>
          <p:cNvSpPr>
            <a:spLocks noGrp="1"/>
          </p:cNvSpPr>
          <p:nvPr>
            <p:ph idx="1"/>
          </p:nvPr>
        </p:nvSpPr>
        <p:spPr>
          <a:xfrm>
            <a:off x="101600" y="111760"/>
            <a:ext cx="10932160" cy="6746241"/>
          </a:xfrm>
        </p:spPr>
        <p:txBody>
          <a:bodyPr>
            <a:normAutofit/>
          </a:bodyPr>
          <a:lstStyle/>
          <a:p>
            <a:pPr marL="0" indent="0">
              <a:buNone/>
            </a:pP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2.1</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Phân</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tích</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hệ</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thống</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p>
          <a:p>
            <a:pPr marL="0" indent="0">
              <a:buNone/>
            </a:pP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2.1.3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Xây</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dựng</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thuật</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toán</a:t>
            </a:r>
            <a:endParaRPr lang="en-US" sz="2400" b="1">
              <a:effectLst/>
              <a:latin typeface="Times New Roman" panose="02020603050405020304" pitchFamily="18" charset="0"/>
              <a:ea typeface="Arial" panose="020B060402020202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3DC03852-3D68-145E-CED6-5339956B7EDC}"/>
              </a:ext>
            </a:extLst>
          </p:cNvPr>
          <p:cNvSpPr txBox="1"/>
          <p:nvPr/>
        </p:nvSpPr>
        <p:spPr>
          <a:xfrm>
            <a:off x="2247900" y="6265148"/>
            <a:ext cx="6101080" cy="369332"/>
          </a:xfrm>
          <a:prstGeom prst="rect">
            <a:avLst/>
          </a:prstGeom>
          <a:noFill/>
        </p:spPr>
        <p:txBody>
          <a:bodyPr wrap="square">
            <a:spAutoFit/>
          </a:bodyPr>
          <a:lstStyle/>
          <a:p>
            <a:pPr algn="ctr"/>
            <a:r>
              <a:rPr lang="en-US" err="1">
                <a:latin typeface="Times New Roman" panose="02020603050405020304" pitchFamily="18" charset="0"/>
                <a:cs typeface="Times New Roman" panose="02020603050405020304" pitchFamily="18" charset="0"/>
              </a:rPr>
              <a:t>Sơ</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đồ</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thuật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toán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của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chương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trình</a:t>
            </a:r>
            <a:endParaRPr lang="en-US">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68C4AB8-D7C2-A99B-D0BD-4F387E538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0731" y="1263538"/>
            <a:ext cx="4749909" cy="4878672"/>
          </a:xfrm>
          <a:prstGeom prst="rect">
            <a:avLst/>
          </a:prstGeom>
        </p:spPr>
      </p:pic>
    </p:spTree>
    <p:extLst>
      <p:ext uri="{BB962C8B-B14F-4D97-AF65-F5344CB8AC3E}">
        <p14:creationId xmlns:p14="http://schemas.microsoft.com/office/powerpoint/2010/main" val="3656422202"/>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89D8D6-FCAF-7C36-AB89-F825A2583C9F}"/>
              </a:ext>
            </a:extLst>
          </p:cNvPr>
          <p:cNvSpPr>
            <a:spLocks noGrp="1"/>
          </p:cNvSpPr>
          <p:nvPr>
            <p:ph idx="1"/>
          </p:nvPr>
        </p:nvSpPr>
        <p:spPr>
          <a:xfrm>
            <a:off x="101600" y="111760"/>
            <a:ext cx="10932160" cy="6746241"/>
          </a:xfrm>
        </p:spPr>
        <p:txBody>
          <a:bodyPr>
            <a:normAutofit/>
          </a:bodyPr>
          <a:lstStyle/>
          <a:p>
            <a:pPr marL="0" indent="0">
              <a:buNone/>
            </a:pP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2.1</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Phân</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tích</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hệ</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thống</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p>
          <a:p>
            <a:pPr marL="0" indent="0">
              <a:buNone/>
            </a:pP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2.1.4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Xây</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dựng</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biểu</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đồ</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tuần</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tự</a:t>
            </a:r>
            <a:endParaRPr lang="en-US" sz="2400" b="1">
              <a:effectLst/>
              <a:latin typeface="Times New Roman" panose="02020603050405020304" pitchFamily="18" charset="0"/>
              <a:ea typeface="Arial" panose="020B060402020202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259E187D-757F-FBE3-E24C-472E3344C00D}"/>
              </a:ext>
            </a:extLst>
          </p:cNvPr>
          <p:cNvPicPr>
            <a:picLocks noChangeAspect="1"/>
          </p:cNvPicPr>
          <p:nvPr/>
        </p:nvPicPr>
        <p:blipFill>
          <a:blip r:embed="rId2"/>
          <a:stretch>
            <a:fillRect/>
          </a:stretch>
        </p:blipFill>
        <p:spPr>
          <a:xfrm>
            <a:off x="660400" y="1148080"/>
            <a:ext cx="8717280" cy="5302800"/>
          </a:xfrm>
          <a:prstGeom prst="rect">
            <a:avLst/>
          </a:prstGeom>
        </p:spPr>
      </p:pic>
      <p:sp>
        <p:nvSpPr>
          <p:cNvPr id="9" name="TextBox 8">
            <a:extLst>
              <a:ext uri="{FF2B5EF4-FFF2-40B4-BE49-F238E27FC236}">
                <a16:creationId xmlns:a16="http://schemas.microsoft.com/office/drawing/2014/main" id="{3DC03852-3D68-145E-CED6-5339956B7EDC}"/>
              </a:ext>
            </a:extLst>
          </p:cNvPr>
          <p:cNvSpPr txBox="1"/>
          <p:nvPr/>
        </p:nvSpPr>
        <p:spPr>
          <a:xfrm>
            <a:off x="2278380" y="6488668"/>
            <a:ext cx="6101080" cy="369332"/>
          </a:xfrm>
          <a:prstGeom prst="rect">
            <a:avLst/>
          </a:prstGeom>
          <a:noFill/>
        </p:spPr>
        <p:txBody>
          <a:bodyPr wrap="square">
            <a:spAutoFit/>
          </a:bodyPr>
          <a:lstStyle/>
          <a:p>
            <a:r>
              <a:rPr lang="en-US"/>
              <a:t> </a:t>
            </a:r>
            <a:r>
              <a:rPr lang="en-US" err="1"/>
              <a:t>Biểu</a:t>
            </a:r>
            <a:r>
              <a:rPr lang="en-US"/>
              <a:t> </a:t>
            </a:r>
            <a:r>
              <a:rPr lang="en-US" err="1"/>
              <a:t>đồ</a:t>
            </a:r>
            <a:r>
              <a:rPr lang="en-US"/>
              <a:t> </a:t>
            </a:r>
            <a:r>
              <a:rPr lang="en-US" err="1"/>
              <a:t>tuần</a:t>
            </a:r>
            <a:r>
              <a:rPr lang="en-US"/>
              <a:t> </a:t>
            </a:r>
            <a:r>
              <a:rPr lang="en-US" err="1"/>
              <a:t>tự</a:t>
            </a:r>
            <a:r>
              <a:rPr lang="en-US"/>
              <a:t> </a:t>
            </a:r>
            <a:r>
              <a:rPr lang="en-US" err="1"/>
              <a:t>sử</a:t>
            </a:r>
            <a:r>
              <a:rPr lang="en-US"/>
              <a:t> </a:t>
            </a:r>
            <a:r>
              <a:rPr lang="en-US" err="1"/>
              <a:t>dụng</a:t>
            </a:r>
            <a:r>
              <a:rPr lang="en-US"/>
              <a:t> RFID </a:t>
            </a:r>
            <a:r>
              <a:rPr lang="en-US" err="1"/>
              <a:t>và</a:t>
            </a:r>
            <a:r>
              <a:rPr lang="en-US"/>
              <a:t> Keypad</a:t>
            </a:r>
          </a:p>
        </p:txBody>
      </p:sp>
    </p:spTree>
    <p:extLst>
      <p:ext uri="{BB962C8B-B14F-4D97-AF65-F5344CB8AC3E}">
        <p14:creationId xmlns:p14="http://schemas.microsoft.com/office/powerpoint/2010/main" val="3214674506"/>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89D8D6-FCAF-7C36-AB89-F825A2583C9F}"/>
              </a:ext>
            </a:extLst>
          </p:cNvPr>
          <p:cNvSpPr>
            <a:spLocks noGrp="1"/>
          </p:cNvSpPr>
          <p:nvPr>
            <p:ph idx="1"/>
          </p:nvPr>
        </p:nvSpPr>
        <p:spPr>
          <a:xfrm>
            <a:off x="101600" y="111760"/>
            <a:ext cx="10932160" cy="6746241"/>
          </a:xfrm>
        </p:spPr>
        <p:txBody>
          <a:bodyPr>
            <a:normAutofit/>
          </a:bodyPr>
          <a:lstStyle/>
          <a:p>
            <a:pPr marL="0" indent="0">
              <a:buNone/>
            </a:pP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2.2</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Sơ</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đồ</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hệ</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thống</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p>
        </p:txBody>
      </p:sp>
      <p:sp>
        <p:nvSpPr>
          <p:cNvPr id="6" name="TextBox 5">
            <a:extLst>
              <a:ext uri="{FF2B5EF4-FFF2-40B4-BE49-F238E27FC236}">
                <a16:creationId xmlns:a16="http://schemas.microsoft.com/office/drawing/2014/main" id="{20760634-3DC3-EE1C-DFA4-431E9EBAB544}"/>
              </a:ext>
            </a:extLst>
          </p:cNvPr>
          <p:cNvSpPr txBox="1"/>
          <p:nvPr/>
        </p:nvSpPr>
        <p:spPr>
          <a:xfrm>
            <a:off x="3113193" y="6092181"/>
            <a:ext cx="2532380" cy="369332"/>
          </a:xfrm>
          <a:prstGeom prst="rect">
            <a:avLst/>
          </a:prstGeom>
          <a:noFill/>
        </p:spPr>
        <p:txBody>
          <a:bodyPr wrap="square">
            <a:spAutoFit/>
          </a:bodyPr>
          <a:lstStyle/>
          <a:p>
            <a:r>
              <a:rPr lang="vi-VN"/>
              <a:t>Sơ đồ vật lý hệ </a:t>
            </a:r>
            <a:r>
              <a:rPr lang="vi-VN">
                <a:latin typeface="Times New Roman" panose="02020603050405020304" pitchFamily="18" charset="0"/>
                <a:cs typeface="Times New Roman" panose="02020603050405020304" pitchFamily="18" charset="0"/>
              </a:rPr>
              <a:t>thống</a:t>
            </a:r>
            <a:endParaRPr lang="en-US">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BA1A1B8-87E8-2AA9-9E77-F73E0A1FCB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3578" y="895220"/>
            <a:ext cx="7664844" cy="5067560"/>
          </a:xfrm>
          <a:prstGeom prst="rect">
            <a:avLst/>
          </a:prstGeom>
        </p:spPr>
      </p:pic>
    </p:spTree>
    <p:extLst>
      <p:ext uri="{BB962C8B-B14F-4D97-AF65-F5344CB8AC3E}">
        <p14:creationId xmlns:p14="http://schemas.microsoft.com/office/powerpoint/2010/main" val="2320380680"/>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89D8D6-FCAF-7C36-AB89-F825A2583C9F}"/>
              </a:ext>
            </a:extLst>
          </p:cNvPr>
          <p:cNvSpPr>
            <a:spLocks noGrp="1"/>
          </p:cNvSpPr>
          <p:nvPr>
            <p:ph idx="1"/>
          </p:nvPr>
        </p:nvSpPr>
        <p:spPr>
          <a:xfrm>
            <a:off x="101600" y="111760"/>
            <a:ext cx="10932160" cy="6746241"/>
          </a:xfrm>
        </p:spPr>
        <p:txBody>
          <a:bodyPr>
            <a:normAutofit/>
          </a:bodyPr>
          <a:lstStyle/>
          <a:p>
            <a:pPr marL="0" indent="0">
              <a:buNone/>
            </a:pP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2.3</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Ứng</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dụng</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của</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FreeRTOS</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trong</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code  </a:t>
            </a:r>
          </a:p>
        </p:txBody>
      </p:sp>
      <p:sp>
        <p:nvSpPr>
          <p:cNvPr id="6" name="TextBox 5">
            <a:extLst>
              <a:ext uri="{FF2B5EF4-FFF2-40B4-BE49-F238E27FC236}">
                <a16:creationId xmlns:a16="http://schemas.microsoft.com/office/drawing/2014/main" id="{20760634-3DC3-EE1C-DFA4-431E9EBAB544}"/>
              </a:ext>
            </a:extLst>
          </p:cNvPr>
          <p:cNvSpPr txBox="1"/>
          <p:nvPr/>
        </p:nvSpPr>
        <p:spPr>
          <a:xfrm>
            <a:off x="674563" y="5842337"/>
            <a:ext cx="7782560" cy="1015663"/>
          </a:xfrm>
          <a:prstGeom prst="rect">
            <a:avLst/>
          </a:prstGeom>
          <a:noFill/>
        </p:spPr>
        <p:txBody>
          <a:bodyPr wrap="square">
            <a:spAutoFit/>
          </a:bodyPr>
          <a:lstStyle/>
          <a:p>
            <a:r>
              <a:rPr lang="en-US" sz="2000">
                <a:latin typeface="Times New Roman" panose="02020603050405020304" pitchFamily="18" charset="0"/>
                <a:cs typeface="Times New Roman" panose="02020603050405020304" pitchFamily="18" charset="0"/>
              </a:rPr>
              <a:t>Chia </a:t>
            </a:r>
            <a:r>
              <a:rPr lang="en-US" sz="2000" err="1">
                <a:latin typeface="Times New Roman" panose="02020603050405020304" pitchFamily="18" charset="0"/>
                <a:cs typeface="Times New Roman" panose="02020603050405020304" pitchFamily="18" charset="0"/>
              </a:rPr>
              <a:t>làm</a:t>
            </a:r>
            <a:r>
              <a:rPr lang="en-US" sz="2000">
                <a:latin typeface="Times New Roman" panose="02020603050405020304" pitchFamily="18" charset="0"/>
                <a:cs typeface="Times New Roman" panose="02020603050405020304" pitchFamily="18" charset="0"/>
              </a:rPr>
              <a:t> 2 </a:t>
            </a:r>
            <a:r>
              <a:rPr lang="en-US" sz="2000" err="1">
                <a:latin typeface="Times New Roman" panose="02020603050405020304" pitchFamily="18" charset="0"/>
                <a:cs typeface="Times New Roman" panose="02020603050405020304" pitchFamily="18" charset="0"/>
              </a:rPr>
              <a:t>tác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vụ</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hoạt</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động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đồng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thời</a:t>
            </a:r>
            <a:r>
              <a:rPr lang="en-US" sz="2000">
                <a:latin typeface="Times New Roman" panose="02020603050405020304" pitchFamily="18" charset="0"/>
                <a:cs typeface="Times New Roman" panose="02020603050405020304" pitchFamily="18" charset="0"/>
              </a:rPr>
              <a:t>:</a:t>
            </a:r>
          </a:p>
          <a:p>
            <a:r>
              <a:rPr lang="en-US" sz="2000">
                <a:latin typeface="Times New Roman" panose="02020603050405020304" pitchFamily="18" charset="0"/>
                <a:cs typeface="Times New Roman" panose="02020603050405020304" pitchFamily="18" charset="0"/>
              </a:rPr>
              <a:t> - </a:t>
            </a:r>
            <a:r>
              <a:rPr lang="en-US" sz="2000" err="1">
                <a:latin typeface="Times New Roman" panose="02020603050405020304" pitchFamily="18" charset="0"/>
                <a:cs typeface="Times New Roman" panose="02020603050405020304" pitchFamily="18" charset="0"/>
              </a:rPr>
              <a:t>Tác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vụ</a:t>
            </a:r>
            <a:r>
              <a:rPr lang="en-US" sz="2000">
                <a:latin typeface="Times New Roman" panose="02020603050405020304" pitchFamily="18" charset="0"/>
                <a:cs typeface="Times New Roman" panose="02020603050405020304" pitchFamily="18" charset="0"/>
              </a:rPr>
              <a:t> 1 </a:t>
            </a:r>
            <a:r>
              <a:rPr lang="en-US" sz="2000" err="1">
                <a:latin typeface="Times New Roman" panose="02020603050405020304" pitchFamily="18" charset="0"/>
                <a:cs typeface="Times New Roman" panose="02020603050405020304" pitchFamily="18" charset="0"/>
              </a:rPr>
              <a:t>để</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điều</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khiển</a:t>
            </a:r>
            <a:r>
              <a:rPr lang="en-US" sz="2000">
                <a:latin typeface="Times New Roman" panose="02020603050405020304" pitchFamily="18" charset="0"/>
                <a:cs typeface="Times New Roman" panose="02020603050405020304" pitchFamily="18" charset="0"/>
              </a:rPr>
              <a:t> keypad</a:t>
            </a:r>
          </a:p>
          <a:p>
            <a:r>
              <a:rPr lang="en-US" sz="2000">
                <a:latin typeface="Times New Roman" panose="02020603050405020304" pitchFamily="18" charset="0"/>
                <a:cs typeface="Times New Roman" panose="02020603050405020304" pitchFamily="18" charset="0"/>
              </a:rPr>
              <a:t> - </a:t>
            </a:r>
            <a:r>
              <a:rPr lang="en-US" sz="2000" err="1">
                <a:latin typeface="Times New Roman" panose="02020603050405020304" pitchFamily="18" charset="0"/>
                <a:cs typeface="Times New Roman" panose="02020603050405020304" pitchFamily="18" charset="0"/>
              </a:rPr>
              <a:t>Tác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vụ</a:t>
            </a:r>
            <a:r>
              <a:rPr lang="en-US" sz="2000">
                <a:latin typeface="Times New Roman" panose="02020603050405020304" pitchFamily="18" charset="0"/>
                <a:cs typeface="Times New Roman" panose="02020603050405020304" pitchFamily="18" charset="0"/>
              </a:rPr>
              <a:t> 2 </a:t>
            </a:r>
            <a:r>
              <a:rPr lang="en-US" sz="2000" err="1">
                <a:latin typeface="Times New Roman" panose="02020603050405020304" pitchFamily="18" charset="0"/>
                <a:cs typeface="Times New Roman" panose="02020603050405020304" pitchFamily="18" charset="0"/>
              </a:rPr>
              <a:t>điều</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khiển</a:t>
            </a:r>
            <a:r>
              <a:rPr lang="en-US" sz="2000">
                <a:latin typeface="Times New Roman" panose="02020603050405020304" pitchFamily="18" charset="0"/>
                <a:cs typeface="Times New Roman" panose="02020603050405020304" pitchFamily="18" charset="0"/>
              </a:rPr>
              <a:t> RFID</a:t>
            </a:r>
          </a:p>
        </p:txBody>
      </p:sp>
      <p:pic>
        <p:nvPicPr>
          <p:cNvPr id="4" name="Picture 3">
            <a:extLst>
              <a:ext uri="{FF2B5EF4-FFF2-40B4-BE49-F238E27FC236}">
                <a16:creationId xmlns:a16="http://schemas.microsoft.com/office/drawing/2014/main" id="{68A94D34-B41E-F2C8-CE3E-AA13AD8063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563" y="638679"/>
            <a:ext cx="7506086" cy="5092962"/>
          </a:xfrm>
          <a:prstGeom prst="rect">
            <a:avLst/>
          </a:prstGeom>
        </p:spPr>
      </p:pic>
    </p:spTree>
    <p:extLst>
      <p:ext uri="{BB962C8B-B14F-4D97-AF65-F5344CB8AC3E}">
        <p14:creationId xmlns:p14="http://schemas.microsoft.com/office/powerpoint/2010/main" val="380898785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5536D-A693-E282-28B3-86CC24EC8F4D}"/>
              </a:ext>
            </a:extLst>
          </p:cNvPr>
          <p:cNvSpPr>
            <a:spLocks noGrp="1"/>
          </p:cNvSpPr>
          <p:nvPr>
            <p:ph type="title"/>
          </p:nvPr>
        </p:nvSpPr>
        <p:spPr>
          <a:xfrm>
            <a:off x="2313094" y="172720"/>
            <a:ext cx="8192346" cy="731520"/>
          </a:xfrm>
        </p:spPr>
        <p:txBody>
          <a:bodyPr>
            <a:normAutofit/>
          </a:bodyPr>
          <a:lstStyle/>
          <a:p>
            <a:r>
              <a:rPr lang="en-US" sz="3200" b="1">
                <a:solidFill>
                  <a:schemeClr val="tx1"/>
                </a:solidFill>
                <a:latin typeface="Times New Roman" panose="02020603050405020304" pitchFamily="18" charset="0"/>
                <a:cs typeface="Times New Roman" panose="02020603050405020304" pitchFamily="18" charset="0"/>
              </a:rPr>
              <a:t>CHƯƠNG 1 : TỔNG QUAN</a:t>
            </a:r>
          </a:p>
        </p:txBody>
      </p:sp>
      <p:sp>
        <p:nvSpPr>
          <p:cNvPr id="3" name="Content Placeholder 2">
            <a:extLst>
              <a:ext uri="{FF2B5EF4-FFF2-40B4-BE49-F238E27FC236}">
                <a16:creationId xmlns:a16="http://schemas.microsoft.com/office/drawing/2014/main" id="{6C89D8D6-FCAF-7C36-AB89-F825A2583C9F}"/>
              </a:ext>
            </a:extLst>
          </p:cNvPr>
          <p:cNvSpPr>
            <a:spLocks noGrp="1"/>
          </p:cNvSpPr>
          <p:nvPr>
            <p:ph idx="1"/>
          </p:nvPr>
        </p:nvSpPr>
        <p:spPr>
          <a:xfrm>
            <a:off x="243840" y="1026161"/>
            <a:ext cx="10261600" cy="5659119"/>
          </a:xfrm>
        </p:spPr>
        <p:txBody>
          <a:bodyPr/>
          <a:lstStyle/>
          <a:p>
            <a:pPr marL="0" indent="0">
              <a:buNone/>
            </a:pP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1.1   </a:t>
            </a:r>
            <a:r>
              <a:rPr lang="vi-VN"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Khảo sát </a:t>
            </a:r>
            <a:endPar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a:p>
            <a:pPr marL="0" indent="0">
              <a:buNone/>
            </a:pP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1.1.1 </a:t>
            </a:r>
            <a:r>
              <a:rPr lang="vi-VN" sz="2400" b="1" noProof="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Thực trạng</a:t>
            </a:r>
          </a:p>
          <a:p>
            <a:pPr marL="0" marR="0" indent="0">
              <a:lnSpc>
                <a:spcPct val="115000"/>
              </a:lnSpc>
              <a:spcBef>
                <a:spcPts val="0"/>
              </a:spcBef>
              <a:spcAft>
                <a:spcPts val="500"/>
              </a:spcAft>
              <a:buNone/>
            </a:pPr>
            <a:r>
              <a:rPr lang="en-US" sz="20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a:t>
            </a:r>
            <a:r>
              <a:rPr lang="vi-VN" sz="20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Với sự phát triển mạnh mẽ của khoa học và kỹ thuật hiện nay, việc đảm bảo an toàn cho ngôi nhà có thêm nhiều lựa chọn ngoài những chiếc ổ khóa cửa truyền thống. Đó là những thiết bị cửa thông minh với mục đích nâng cấp cũng như cải thiện khả năng của những</a:t>
            </a:r>
            <a:r>
              <a:rPr lang="en-US" sz="20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000" err="1">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loại</a:t>
            </a:r>
            <a:r>
              <a:rPr lang="vi-VN" sz="20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cửa truyền thống thông trường.</a:t>
            </a:r>
            <a:endParaRPr lang="en-US" sz="20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0" marR="0" indent="0">
              <a:lnSpc>
                <a:spcPct val="115000"/>
              </a:lnSpc>
              <a:spcBef>
                <a:spcPts val="0"/>
              </a:spcBef>
              <a:spcAft>
                <a:spcPts val="500"/>
              </a:spcAft>
              <a:buNone/>
            </a:pPr>
            <a:r>
              <a:rPr lang="en-US" sz="20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000">
                <a:solidFill>
                  <a:schemeClr val="tx1"/>
                </a:solidFill>
                <a:latin typeface="Times New Roman" panose="02020603050405020304" pitchFamily="18" charset="0"/>
                <a:ea typeface="Arial" panose="020B0604020202020204" pitchFamily="34" charset="0"/>
                <a:cs typeface="Times New Roman" panose="02020603050405020304" pitchFamily="18" charset="0"/>
              </a:rPr>
              <a:t>C</a:t>
            </a:r>
            <a:r>
              <a:rPr lang="vi-VN" sz="20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ửa thông minh được hiểu đơn giản là những loại cửa điện tử với hàm lượng công nghệ cao tích hợp các tính năng vượt trội, mang đến cho người sử dụng những lợi ích tuyệt vời hơn bất cứ loại </a:t>
            </a:r>
            <a:r>
              <a:rPr lang="en-US" sz="200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cửa</a:t>
            </a:r>
            <a:r>
              <a:rPr lang="vi-VN" sz="20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truyền thống nào. Với </a:t>
            </a:r>
            <a:r>
              <a:rPr lang="en-US" sz="200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cửa</a:t>
            </a:r>
            <a:r>
              <a:rPr lang="vi-VN" sz="20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thông minh, việc khóa cửa và mở cửa trở nên vô cùng nhanh chóng và thuận tiện chỉ bằng với việc xác nhận một chuỗi số trên màn hình, bằng việc quẹt thẻ hoặc sử dụng vân tay, …</a:t>
            </a:r>
            <a:endParaRPr lang="en-US" sz="20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0" marR="0" indent="0">
              <a:lnSpc>
                <a:spcPct val="115000"/>
              </a:lnSpc>
              <a:spcBef>
                <a:spcPts val="0"/>
              </a:spcBef>
              <a:spcAft>
                <a:spcPts val="500"/>
              </a:spcAft>
              <a:buNone/>
            </a:pPr>
            <a:r>
              <a:rPr lang="en-US" sz="20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a:t>
            </a:r>
            <a:r>
              <a:rPr lang="vi-VN" sz="20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Với hiệu năng làm việc, độ tin cậy và tính ứng dụng cao, cửa thông minh dần trở thành một xu thể tất yếu trong cuộc sống hằng ngày của con người.</a:t>
            </a:r>
            <a:endParaRPr lang="en-US" sz="20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0" indent="0">
              <a:buNone/>
            </a:pPr>
            <a:endParaRPr lang="en-US" sz="2400" b="1">
              <a:effectLst/>
              <a:latin typeface="Times New Roman" panose="02020603050405020304" pitchFamily="18" charset="0"/>
              <a:ea typeface="Arial" panose="020B0604020202020204" pitchFamily="34" charset="0"/>
              <a:cs typeface="Times New Roman" panose="02020603050405020304" pitchFamily="18" charset="0"/>
            </a:endParaRPr>
          </a:p>
          <a:p>
            <a:pPr marL="0" indent="0">
              <a:buNone/>
            </a:pPr>
            <a:endParaRPr lang="en-US"/>
          </a:p>
        </p:txBody>
      </p:sp>
    </p:spTree>
    <p:extLst>
      <p:ext uri="{BB962C8B-B14F-4D97-AF65-F5344CB8AC3E}">
        <p14:creationId xmlns:p14="http://schemas.microsoft.com/office/powerpoint/2010/main" val="1880084087"/>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EC2C24-5E92-8226-80C6-532D50C79CBF}"/>
              </a:ext>
            </a:extLst>
          </p:cNvPr>
          <p:cNvSpPr>
            <a:spLocks noGrp="1"/>
          </p:cNvSpPr>
          <p:nvPr>
            <p:ph type="title"/>
          </p:nvPr>
        </p:nvSpPr>
        <p:spPr>
          <a:xfrm>
            <a:off x="707814" y="142240"/>
            <a:ext cx="8596668" cy="1320800"/>
          </a:xfrm>
        </p:spPr>
        <p:txBody>
          <a:bodyPr/>
          <a:lstStyle/>
          <a:p>
            <a:pPr algn="ctr"/>
            <a:r>
              <a:rPr lang="en-US" b="1">
                <a:solidFill>
                  <a:schemeClr val="tx1"/>
                </a:solidFill>
                <a:latin typeface="Times New Roman" panose="02020603050405020304" pitchFamily="18" charset="0"/>
                <a:cs typeface="Times New Roman" panose="02020603050405020304" pitchFamily="18" charset="0"/>
              </a:rPr>
              <a:t>CHƯƠNG 3: THỰC NGHIỆM</a:t>
            </a:r>
          </a:p>
        </p:txBody>
      </p:sp>
      <p:sp>
        <p:nvSpPr>
          <p:cNvPr id="7" name="TextBox 6">
            <a:extLst>
              <a:ext uri="{FF2B5EF4-FFF2-40B4-BE49-F238E27FC236}">
                <a16:creationId xmlns:a16="http://schemas.microsoft.com/office/drawing/2014/main" id="{F710D266-A4EF-6707-20F7-605B84F807D2}"/>
              </a:ext>
            </a:extLst>
          </p:cNvPr>
          <p:cNvSpPr txBox="1"/>
          <p:nvPr/>
        </p:nvSpPr>
        <p:spPr>
          <a:xfrm>
            <a:off x="195580" y="1278374"/>
            <a:ext cx="6101080" cy="461665"/>
          </a:xfrm>
          <a:prstGeom prst="rect">
            <a:avLst/>
          </a:prstGeom>
          <a:noFill/>
        </p:spPr>
        <p:txBody>
          <a:bodyPr wrap="square">
            <a:spAutoFit/>
          </a:bodyPr>
          <a:lstStyle/>
          <a:p>
            <a:r>
              <a:rPr lang="vi-VN" sz="2400" b="1" noProof="1">
                <a:latin typeface="Times New Roman" panose="02020603050405020304" pitchFamily="18" charset="0"/>
                <a:cs typeface="Times New Roman" panose="02020603050405020304" pitchFamily="18" charset="0"/>
              </a:rPr>
              <a:t>3.1 Lắp đặt hệ thống </a:t>
            </a:r>
          </a:p>
        </p:txBody>
      </p:sp>
      <p:sp>
        <p:nvSpPr>
          <p:cNvPr id="12" name="TextBox 11">
            <a:extLst>
              <a:ext uri="{FF2B5EF4-FFF2-40B4-BE49-F238E27FC236}">
                <a16:creationId xmlns:a16="http://schemas.microsoft.com/office/drawing/2014/main" id="{CBAECE74-F902-E947-1075-3BCC230BF0EB}"/>
              </a:ext>
            </a:extLst>
          </p:cNvPr>
          <p:cNvSpPr txBox="1"/>
          <p:nvPr/>
        </p:nvSpPr>
        <p:spPr>
          <a:xfrm>
            <a:off x="2908762" y="6428271"/>
            <a:ext cx="6101080" cy="369332"/>
          </a:xfrm>
          <a:prstGeom prst="rect">
            <a:avLst/>
          </a:prstGeom>
          <a:noFill/>
        </p:spPr>
        <p:txBody>
          <a:bodyPr wrap="square">
            <a:spAutoFit/>
          </a:bodyPr>
          <a:lstStyle/>
          <a:p>
            <a:r>
              <a:rPr lang="vi-VN" noProof="1">
                <a:latin typeface="Times New Roman" panose="02020603050405020304" pitchFamily="18" charset="0"/>
                <a:cs typeface="Times New Roman" panose="02020603050405020304" pitchFamily="18" charset="0"/>
              </a:rPr>
              <a:t>M</a:t>
            </a:r>
            <a:r>
              <a:rPr lang="en-US" noProof="1">
                <a:latin typeface="Times New Roman" panose="02020603050405020304" pitchFamily="18" charset="0"/>
                <a:cs typeface="Times New Roman" panose="02020603050405020304" pitchFamily="18" charset="0"/>
              </a:rPr>
              <a:t>ô hình</a:t>
            </a:r>
            <a:r>
              <a:rPr lang="vi-VN" noProof="1">
                <a:latin typeface="Times New Roman" panose="02020603050405020304" pitchFamily="18" charset="0"/>
                <a:cs typeface="Times New Roman" panose="02020603050405020304" pitchFamily="18" charset="0"/>
              </a:rPr>
              <a:t> thực tế của hệ thống</a:t>
            </a:r>
          </a:p>
        </p:txBody>
      </p:sp>
      <p:pic>
        <p:nvPicPr>
          <p:cNvPr id="3" name="Picture 2">
            <a:extLst>
              <a:ext uri="{FF2B5EF4-FFF2-40B4-BE49-F238E27FC236}">
                <a16:creationId xmlns:a16="http://schemas.microsoft.com/office/drawing/2014/main" id="{AB889E59-F916-1E0F-457C-DF73EE6EDE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650" y="1740039"/>
            <a:ext cx="3345180" cy="4460240"/>
          </a:xfrm>
          <a:prstGeom prst="rect">
            <a:avLst/>
          </a:prstGeom>
        </p:spPr>
      </p:pic>
      <p:pic>
        <p:nvPicPr>
          <p:cNvPr id="6" name="Picture 5">
            <a:extLst>
              <a:ext uri="{FF2B5EF4-FFF2-40B4-BE49-F238E27FC236}">
                <a16:creationId xmlns:a16="http://schemas.microsoft.com/office/drawing/2014/main" id="{A9607984-FFBF-3E0F-6644-0BAF7AE5A6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3907" y="1691033"/>
            <a:ext cx="3381934" cy="4509245"/>
          </a:xfrm>
          <a:prstGeom prst="rect">
            <a:avLst/>
          </a:prstGeom>
        </p:spPr>
      </p:pic>
    </p:spTree>
    <p:extLst>
      <p:ext uri="{BB962C8B-B14F-4D97-AF65-F5344CB8AC3E}">
        <p14:creationId xmlns:p14="http://schemas.microsoft.com/office/powerpoint/2010/main" val="2068140107"/>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BA669B-2555-5701-E1C5-CD41C968C28D}"/>
              </a:ext>
            </a:extLst>
          </p:cNvPr>
          <p:cNvSpPr txBox="1"/>
          <p:nvPr/>
        </p:nvSpPr>
        <p:spPr>
          <a:xfrm>
            <a:off x="2585722" y="6317734"/>
            <a:ext cx="4069078" cy="369332"/>
          </a:xfrm>
          <a:prstGeom prst="rect">
            <a:avLst/>
          </a:prstGeom>
          <a:noFill/>
        </p:spPr>
        <p:txBody>
          <a:bodyPr wrap="square">
            <a:spAutoFit/>
          </a:bodyPr>
          <a:lstStyle/>
          <a:p>
            <a:r>
              <a:rPr lang="en-US" b="1" noProof="1">
                <a:latin typeface="Times New Roman" panose="02020603050405020304" pitchFamily="18" charset="0"/>
                <a:cs typeface="Times New Roman" panose="02020603050405020304" pitchFamily="18" charset="0"/>
              </a:rPr>
              <a:t>Video hoạt động thực tế của sản phẩm</a:t>
            </a:r>
            <a:endParaRPr lang="vi-VN" b="1" noProof="1">
              <a:latin typeface="Times New Roman" panose="02020603050405020304" pitchFamily="18" charset="0"/>
              <a:cs typeface="Times New Roman" panose="02020603050405020304" pitchFamily="18" charset="0"/>
            </a:endParaRPr>
          </a:p>
        </p:txBody>
      </p:sp>
      <p:pic>
        <p:nvPicPr>
          <p:cNvPr id="2" name="video demo">
            <a:hlinkClick r:id="" action="ppaction://media"/>
            <a:extLst>
              <a:ext uri="{FF2B5EF4-FFF2-40B4-BE49-F238E27FC236}">
                <a16:creationId xmlns:a16="http://schemas.microsoft.com/office/drawing/2014/main" id="{6BFD5D96-8423-8B14-54FE-90A378C81C8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31067" y="170934"/>
            <a:ext cx="3366558" cy="5989668"/>
          </a:xfrm>
          <a:prstGeom prst="rect">
            <a:avLst/>
          </a:prstGeom>
        </p:spPr>
      </p:pic>
      <p:sp>
        <p:nvSpPr>
          <p:cNvPr id="8" name="TextBox 7">
            <a:extLst>
              <a:ext uri="{FF2B5EF4-FFF2-40B4-BE49-F238E27FC236}">
                <a16:creationId xmlns:a16="http://schemas.microsoft.com/office/drawing/2014/main" id="{14B890BD-EAE2-8917-73B6-A699769809DB}"/>
              </a:ext>
            </a:extLst>
          </p:cNvPr>
          <p:cNvSpPr txBox="1"/>
          <p:nvPr/>
        </p:nvSpPr>
        <p:spPr>
          <a:xfrm>
            <a:off x="111760" y="170934"/>
            <a:ext cx="2585722" cy="400110"/>
          </a:xfrm>
          <a:prstGeom prst="rect">
            <a:avLst/>
          </a:prstGeom>
          <a:noFill/>
        </p:spPr>
        <p:txBody>
          <a:bodyPr wrap="square">
            <a:spAutoFit/>
          </a:bodyPr>
          <a:lstStyle/>
          <a:p>
            <a:r>
              <a:rPr lang="vi-VN" sz="2000" b="1" noProof="1">
                <a:latin typeface="Times New Roman" panose="02020603050405020304" pitchFamily="18" charset="0"/>
                <a:cs typeface="Times New Roman" panose="02020603050405020304" pitchFamily="18" charset="0"/>
              </a:rPr>
              <a:t>3.</a:t>
            </a:r>
            <a:r>
              <a:rPr lang="en-US" sz="2000" b="1" noProof="1">
                <a:latin typeface="Times New Roman" panose="02020603050405020304" pitchFamily="18" charset="0"/>
                <a:cs typeface="Times New Roman" panose="02020603050405020304" pitchFamily="18" charset="0"/>
              </a:rPr>
              <a:t>2</a:t>
            </a:r>
            <a:r>
              <a:rPr lang="vi-VN" sz="2000" b="1" noProof="1">
                <a:latin typeface="Times New Roman" panose="02020603050405020304" pitchFamily="18" charset="0"/>
                <a:cs typeface="Times New Roman" panose="02020603050405020304" pitchFamily="18" charset="0"/>
              </a:rPr>
              <a:t> </a:t>
            </a:r>
            <a:r>
              <a:rPr lang="en-US" sz="2000" b="1" noProof="1">
                <a:latin typeface="Times New Roman" panose="02020603050405020304" pitchFamily="18" charset="0"/>
                <a:cs typeface="Times New Roman" panose="02020603050405020304" pitchFamily="18" charset="0"/>
              </a:rPr>
              <a:t>Video hoạt động</a:t>
            </a:r>
            <a:r>
              <a:rPr lang="vi-VN" sz="2000" b="1" noProof="1">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698712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9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048743-797C-0E13-11B4-AD3AF2D95D77}"/>
              </a:ext>
            </a:extLst>
          </p:cNvPr>
          <p:cNvSpPr txBox="1"/>
          <p:nvPr/>
        </p:nvSpPr>
        <p:spPr>
          <a:xfrm>
            <a:off x="518582" y="835567"/>
            <a:ext cx="6100232" cy="400110"/>
          </a:xfrm>
          <a:prstGeom prst="rect">
            <a:avLst/>
          </a:prstGeom>
          <a:noFill/>
        </p:spPr>
        <p:txBody>
          <a:bodyPr wrap="square">
            <a:spAutoFit/>
          </a:bodyPr>
          <a:lstStyle/>
          <a:p>
            <a:r>
              <a:rPr lang="vi-VN" sz="2000" b="1" noProof="1">
                <a:latin typeface="Times New Roman" panose="02020603050405020304" pitchFamily="18" charset="0"/>
                <a:cs typeface="Times New Roman" panose="02020603050405020304" pitchFamily="18" charset="0"/>
              </a:rPr>
              <a:t>3.3. 	Đánh giá hệ thống</a:t>
            </a:r>
          </a:p>
        </p:txBody>
      </p:sp>
      <p:sp>
        <p:nvSpPr>
          <p:cNvPr id="5" name="TextBox 4">
            <a:extLst>
              <a:ext uri="{FF2B5EF4-FFF2-40B4-BE49-F238E27FC236}">
                <a16:creationId xmlns:a16="http://schemas.microsoft.com/office/drawing/2014/main" id="{43E6EEF6-114F-6BF7-AC3E-EB84F873B570}"/>
              </a:ext>
            </a:extLst>
          </p:cNvPr>
          <p:cNvSpPr txBox="1"/>
          <p:nvPr/>
        </p:nvSpPr>
        <p:spPr>
          <a:xfrm>
            <a:off x="518582" y="1340388"/>
            <a:ext cx="6136217" cy="2585323"/>
          </a:xfrm>
          <a:prstGeom prst="rect">
            <a:avLst/>
          </a:prstGeom>
          <a:noFill/>
        </p:spPr>
        <p:txBody>
          <a:bodyPr wrap="square">
            <a:spAutoFit/>
          </a:bodyPr>
          <a:lstStyle/>
          <a:p>
            <a:r>
              <a:rPr lang="vi-VN">
                <a:latin typeface="Times New Roman" panose="02020603050405020304" pitchFamily="18" charset="0"/>
                <a:cs typeface="Times New Roman" panose="02020603050405020304" pitchFamily="18" charset="0"/>
              </a:rPr>
              <a:t>Sau khi tiến hành thực nghiệm, hệ thống khóa cửa của nhóm cơ bản đã đạt được các yêu cầu chức năng đặt ra cho hệ thống.</a:t>
            </a:r>
          </a:p>
          <a:p>
            <a:r>
              <a:rPr lang="vi-VN">
                <a:latin typeface="Times New Roman" panose="02020603050405020304" pitchFamily="18" charset="0"/>
                <a:cs typeface="Times New Roman" panose="02020603050405020304" pitchFamily="18" charset="0"/>
              </a:rPr>
              <a:t>•	Hệ thống hoạt động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khá</a:t>
            </a:r>
            <a:r>
              <a:rPr lang="vi-VN">
                <a:latin typeface="Times New Roman" panose="02020603050405020304" pitchFamily="18" charset="0"/>
                <a:cs typeface="Times New Roman" panose="02020603050405020304" pitchFamily="18" charset="0"/>
              </a:rPr>
              <a:t> ổn định và thời gian hoạt động của hệ thống là tương đối dài. </a:t>
            </a:r>
          </a:p>
          <a:p>
            <a:r>
              <a:rPr lang="vi-VN">
                <a:latin typeface="Times New Roman" panose="02020603050405020304" pitchFamily="18" charset="0"/>
                <a:cs typeface="Times New Roman" panose="02020603050405020304" pitchFamily="18" charset="0"/>
              </a:rPr>
              <a:t>•	Với nguồn là sạc dự phòng thì đáp ứng cho hệ thống được vài giờ. </a:t>
            </a:r>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a:t>
            </a:r>
            <a:r>
              <a:rPr lang="vi-VN" noProof="1">
                <a:latin typeface="Times New Roman" panose="02020603050405020304" pitchFamily="18" charset="0"/>
                <a:cs typeface="Times New Roman" panose="02020603050405020304" pitchFamily="18" charset="0"/>
              </a:rPr>
              <a:t>	</a:t>
            </a:r>
            <a:r>
              <a:rPr lang="en-US" noProof="1">
                <a:latin typeface="Times New Roman" panose="02020603050405020304" pitchFamily="18" charset="0"/>
                <a:cs typeface="Times New Roman" panose="02020603050405020304" pitchFamily="18" charset="0"/>
              </a:rPr>
              <a:t>Mô hình đạt được kết quả đề ra, chức năng hoạt động trơn tru.</a:t>
            </a:r>
            <a:endParaRPr lang="vi-VN">
              <a:latin typeface="Times New Roman" panose="02020603050405020304" pitchFamily="18" charset="0"/>
              <a:cs typeface="Times New Roman" panose="02020603050405020304" pitchFamily="18" charset="0"/>
            </a:endParaRPr>
          </a:p>
          <a:p>
            <a:endParaRPr lang="vi-VN">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EED9A7DC-3151-1A86-7221-F75783E2B998}"/>
              </a:ext>
            </a:extLst>
          </p:cNvPr>
          <p:cNvSpPr txBox="1"/>
          <p:nvPr/>
        </p:nvSpPr>
        <p:spPr>
          <a:xfrm>
            <a:off x="349250" y="3938089"/>
            <a:ext cx="6100232" cy="400110"/>
          </a:xfrm>
          <a:prstGeom prst="rect">
            <a:avLst/>
          </a:prstGeom>
          <a:noFill/>
        </p:spPr>
        <p:txBody>
          <a:bodyPr wrap="square">
            <a:spAutoFit/>
          </a:bodyPr>
          <a:lstStyle/>
          <a:p>
            <a:r>
              <a:rPr lang="vi-VN" sz="2000" b="1" noProof="1">
                <a:latin typeface="Times New Roman" panose="02020603050405020304" pitchFamily="18" charset="0"/>
                <a:cs typeface="Times New Roman" panose="02020603050405020304" pitchFamily="18" charset="0"/>
              </a:rPr>
              <a:t>3.4 Hướng phát triển</a:t>
            </a:r>
            <a:r>
              <a:rPr lang="en-US" sz="2000" b="1" noProof="1">
                <a:latin typeface="Times New Roman" panose="02020603050405020304" pitchFamily="18" charset="0"/>
                <a:cs typeface="Times New Roman" panose="02020603050405020304" pitchFamily="18" charset="0"/>
              </a:rPr>
              <a:t> thêm cho đề tài</a:t>
            </a:r>
            <a:endParaRPr lang="vi-VN" sz="2000" b="1" noProof="1">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14D2184-9A69-B8E8-DDA6-89BF649BF6E4}"/>
              </a:ext>
            </a:extLst>
          </p:cNvPr>
          <p:cNvSpPr txBox="1"/>
          <p:nvPr/>
        </p:nvSpPr>
        <p:spPr>
          <a:xfrm>
            <a:off x="518582" y="4507068"/>
            <a:ext cx="6100232" cy="646331"/>
          </a:xfrm>
          <a:prstGeom prst="rect">
            <a:avLst/>
          </a:prstGeom>
          <a:noFill/>
        </p:spPr>
        <p:txBody>
          <a:bodyPr wrap="square">
            <a:spAutoFit/>
          </a:bodyPr>
          <a:lstStyle/>
          <a:p>
            <a:r>
              <a:rPr lang="vi-VN" noProof="1">
                <a:latin typeface="Times New Roman" panose="02020603050405020304" pitchFamily="18" charset="0"/>
                <a:cs typeface="Times New Roman" panose="02020603050405020304" pitchFamily="18" charset="0"/>
              </a:rPr>
              <a:t>•	Thêm tính năng </a:t>
            </a:r>
            <a:r>
              <a:rPr lang="en-US" noProof="1">
                <a:latin typeface="Times New Roman" panose="02020603050405020304" pitchFamily="18" charset="0"/>
                <a:cs typeface="Times New Roman" panose="02020603050405020304" pitchFamily="18" charset="0"/>
              </a:rPr>
              <a:t>mở cửa</a:t>
            </a:r>
            <a:r>
              <a:rPr lang="vi-VN" noProof="1">
                <a:latin typeface="Times New Roman" panose="02020603050405020304" pitchFamily="18" charset="0"/>
                <a:cs typeface="Times New Roman" panose="02020603050405020304" pitchFamily="18" charset="0"/>
              </a:rPr>
              <a:t> bằng app</a:t>
            </a:r>
            <a:r>
              <a:rPr lang="en-US" noProof="1">
                <a:latin typeface="Times New Roman" panose="02020603050405020304" pitchFamily="18" charset="0"/>
                <a:cs typeface="Times New Roman" panose="02020603050405020304" pitchFamily="18" charset="0"/>
              </a:rPr>
              <a:t> điện thoại</a:t>
            </a:r>
            <a:endParaRPr lang="vi-VN" noProof="1">
              <a:latin typeface="Times New Roman" panose="02020603050405020304" pitchFamily="18" charset="0"/>
              <a:cs typeface="Times New Roman" panose="02020603050405020304" pitchFamily="18" charset="0"/>
            </a:endParaRPr>
          </a:p>
          <a:p>
            <a:r>
              <a:rPr lang="vi-VN" noProof="1">
                <a:latin typeface="Times New Roman" panose="02020603050405020304" pitchFamily="18" charset="0"/>
                <a:cs typeface="Times New Roman" panose="02020603050405020304" pitchFamily="18" charset="0"/>
              </a:rPr>
              <a:t>•	Sử dụng cảm biến vân tay để nhận diện truy cập</a:t>
            </a:r>
          </a:p>
        </p:txBody>
      </p:sp>
    </p:spTree>
    <p:extLst>
      <p:ext uri="{BB962C8B-B14F-4D97-AF65-F5344CB8AC3E}">
        <p14:creationId xmlns:p14="http://schemas.microsoft.com/office/powerpoint/2010/main" val="38511110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F9199-FEA4-E837-B049-D4957A66B2C4}"/>
              </a:ext>
            </a:extLst>
          </p:cNvPr>
          <p:cNvSpPr>
            <a:spLocks noGrp="1"/>
          </p:cNvSpPr>
          <p:nvPr>
            <p:ph type="title"/>
          </p:nvPr>
        </p:nvSpPr>
        <p:spPr>
          <a:xfrm>
            <a:off x="1700591" y="2768600"/>
            <a:ext cx="7530494" cy="1320800"/>
          </a:xfrm>
        </p:spPr>
        <p:txBody>
          <a:bodyPr>
            <a:normAutofit/>
          </a:bodyPr>
          <a:lstStyle/>
          <a:p>
            <a:r>
              <a:rPr lang="en-US" sz="8000" b="1">
                <a:latin typeface="Gabriola" panose="04040605051002020D02" pitchFamily="82" charset="0"/>
              </a:rPr>
              <a:t>Thank you for listening</a:t>
            </a:r>
          </a:p>
        </p:txBody>
      </p:sp>
    </p:spTree>
    <p:extLst>
      <p:ext uri="{BB962C8B-B14F-4D97-AF65-F5344CB8AC3E}">
        <p14:creationId xmlns:p14="http://schemas.microsoft.com/office/powerpoint/2010/main" val="10671855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5536D-A693-E282-28B3-86CC24EC8F4D}"/>
              </a:ext>
            </a:extLst>
          </p:cNvPr>
          <p:cNvSpPr>
            <a:spLocks noGrp="1"/>
          </p:cNvSpPr>
          <p:nvPr>
            <p:ph type="title"/>
          </p:nvPr>
        </p:nvSpPr>
        <p:spPr>
          <a:xfrm>
            <a:off x="2313094" y="172720"/>
            <a:ext cx="8192346" cy="731520"/>
          </a:xfrm>
        </p:spPr>
        <p:txBody>
          <a:bodyPr>
            <a:normAutofit/>
          </a:bodyPr>
          <a:lstStyle/>
          <a:p>
            <a:r>
              <a:rPr lang="en-US" sz="3200" b="1">
                <a:solidFill>
                  <a:schemeClr val="tx1"/>
                </a:solidFill>
                <a:latin typeface="Times New Roman" panose="02020603050405020304" pitchFamily="18" charset="0"/>
                <a:cs typeface="Times New Roman" panose="02020603050405020304" pitchFamily="18" charset="0"/>
              </a:rPr>
              <a:t>CHƯƠNG 1 : TỔNG QUAN</a:t>
            </a:r>
          </a:p>
        </p:txBody>
      </p:sp>
      <p:sp>
        <p:nvSpPr>
          <p:cNvPr id="3" name="Content Placeholder 2">
            <a:extLst>
              <a:ext uri="{FF2B5EF4-FFF2-40B4-BE49-F238E27FC236}">
                <a16:creationId xmlns:a16="http://schemas.microsoft.com/office/drawing/2014/main" id="{6C89D8D6-FCAF-7C36-AB89-F825A2583C9F}"/>
              </a:ext>
            </a:extLst>
          </p:cNvPr>
          <p:cNvSpPr>
            <a:spLocks noGrp="1"/>
          </p:cNvSpPr>
          <p:nvPr>
            <p:ph idx="1"/>
          </p:nvPr>
        </p:nvSpPr>
        <p:spPr>
          <a:xfrm>
            <a:off x="243840" y="1026161"/>
            <a:ext cx="10261600" cy="5659119"/>
          </a:xfrm>
        </p:spPr>
        <p:txBody>
          <a:bodyPr/>
          <a:lstStyle/>
          <a:p>
            <a:pPr marL="0" indent="0">
              <a:buNone/>
            </a:pP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1</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.1  </a:t>
            </a:r>
            <a:r>
              <a:rPr lang="vi-VN"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Khảo sát </a:t>
            </a:r>
            <a:endPar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a:p>
            <a:pPr marL="0" indent="0">
              <a:buNone/>
            </a:pP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1.1.2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H</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ệ</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thống</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khóa</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phổ</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biến</a:t>
            </a:r>
            <a:endPar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a:p>
            <a:pPr marL="0" indent="0">
              <a:buNone/>
            </a:pPr>
            <a:endParaRPr lang="vi-VN" sz="2400" b="1" noProof="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a:p>
            <a:pPr marL="0" indent="0">
              <a:buNone/>
            </a:pPr>
            <a:endParaRPr lang="en-US" sz="2400" b="1">
              <a:effectLst/>
              <a:latin typeface="Times New Roman" panose="02020603050405020304" pitchFamily="18" charset="0"/>
              <a:ea typeface="Arial" panose="020B0604020202020204" pitchFamily="34" charset="0"/>
              <a:cs typeface="Times New Roman" panose="02020603050405020304" pitchFamily="18" charset="0"/>
            </a:endParaRPr>
          </a:p>
          <a:p>
            <a:pPr marL="0" indent="0">
              <a:buNone/>
            </a:pPr>
            <a:endParaRPr lang="en-US"/>
          </a:p>
          <a:p>
            <a:pPr marL="0" indent="0">
              <a:buNone/>
            </a:pPr>
            <a:endParaRPr lang="en-US"/>
          </a:p>
          <a:p>
            <a:pPr marL="0" indent="0">
              <a:buNone/>
            </a:pPr>
            <a:endParaRPr lang="en-US">
              <a:solidFill>
                <a:schemeClr val="tx1"/>
              </a:solidFill>
            </a:endParaRPr>
          </a:p>
          <a:p>
            <a:pPr marL="0" marR="0">
              <a:lnSpc>
                <a:spcPct val="107000"/>
              </a:lnSpc>
              <a:spcBef>
                <a:spcPts val="0"/>
              </a:spcBef>
              <a:spcAft>
                <a:spcPts val="500"/>
              </a:spcAft>
            </a:pPr>
            <a:r>
              <a:rPr lang="vi-VN" sz="1800" b="1">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Ưu điểm:</a:t>
            </a:r>
            <a:endParaRPr lang="en-US" sz="18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342900" marR="0" lvl="0" indent="-342900">
              <a:lnSpc>
                <a:spcPct val="107000"/>
              </a:lnSpc>
              <a:spcBef>
                <a:spcPts val="0"/>
              </a:spcBef>
              <a:spcAft>
                <a:spcPts val="500"/>
              </a:spcAft>
              <a:buFont typeface="Symbol" panose="05050102010706020507" pitchFamily="18" charset="2"/>
              <a:buChar char=""/>
            </a:pPr>
            <a:r>
              <a:rPr lang="vi-VN" sz="18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Đơn giản, hoạt động ổn định, bền và chắc chắn do hệ thống hoạt động 100% dựa trên cơ học.</a:t>
            </a:r>
            <a:endParaRPr lang="en-US" sz="18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0" marR="0">
              <a:lnSpc>
                <a:spcPct val="107000"/>
              </a:lnSpc>
              <a:spcBef>
                <a:spcPts val="0"/>
              </a:spcBef>
              <a:spcAft>
                <a:spcPts val="500"/>
              </a:spcAft>
            </a:pPr>
            <a:r>
              <a:rPr lang="vi-VN" sz="1800" b="1">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Nhược điểm:</a:t>
            </a:r>
            <a:endParaRPr lang="en-US" sz="18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vi-VN" sz="18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Tính bảo mật kém, thao tác mở khóa nhiều khi gây cảm giác mất thời gian.</a:t>
            </a:r>
            <a:endParaRPr lang="en-US" sz="18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342900" marR="0" lvl="0" indent="-342900">
              <a:lnSpc>
                <a:spcPct val="107000"/>
              </a:lnSpc>
              <a:spcBef>
                <a:spcPts val="0"/>
              </a:spcBef>
              <a:spcAft>
                <a:spcPts val="500"/>
              </a:spcAft>
              <a:buFont typeface="Symbol" panose="05050102010706020507" pitchFamily="18" charset="2"/>
              <a:buChar char=""/>
            </a:pPr>
            <a:r>
              <a:rPr lang="vi-VN" sz="18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Sử dụng sau một thời gian có thể bị ảnh hưởng bởi môi trường và thời tiết, gây ra những hiện tượng như hóc khóa, kẹt chìa, …</a:t>
            </a:r>
            <a:endParaRPr lang="en-US" sz="18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0" indent="0">
              <a:buNone/>
            </a:pPr>
            <a:endParaRPr lang="en-US"/>
          </a:p>
          <a:p>
            <a:pPr marL="0" indent="0">
              <a:buNone/>
            </a:pPr>
            <a:endParaRPr lang="en-US"/>
          </a:p>
        </p:txBody>
      </p:sp>
      <p:pic>
        <p:nvPicPr>
          <p:cNvPr id="4" name="Picture 3">
            <a:extLst>
              <a:ext uri="{FF2B5EF4-FFF2-40B4-BE49-F238E27FC236}">
                <a16:creationId xmlns:a16="http://schemas.microsoft.com/office/drawing/2014/main" id="{C60289E7-69E3-87AB-4E21-23EE1B42133B}"/>
              </a:ext>
            </a:extLst>
          </p:cNvPr>
          <p:cNvPicPr>
            <a:picLocks noChangeAspect="1"/>
          </p:cNvPicPr>
          <p:nvPr/>
        </p:nvPicPr>
        <p:blipFill>
          <a:blip r:embed="rId2"/>
          <a:stretch>
            <a:fillRect/>
          </a:stretch>
        </p:blipFill>
        <p:spPr>
          <a:xfrm>
            <a:off x="4192942" y="1960880"/>
            <a:ext cx="2563458" cy="2089995"/>
          </a:xfrm>
          <a:prstGeom prst="rect">
            <a:avLst/>
          </a:prstGeom>
        </p:spPr>
      </p:pic>
    </p:spTree>
    <p:extLst>
      <p:ext uri="{BB962C8B-B14F-4D97-AF65-F5344CB8AC3E}">
        <p14:creationId xmlns:p14="http://schemas.microsoft.com/office/powerpoint/2010/main" val="33430682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5536D-A693-E282-28B3-86CC24EC8F4D}"/>
              </a:ext>
            </a:extLst>
          </p:cNvPr>
          <p:cNvSpPr>
            <a:spLocks noGrp="1"/>
          </p:cNvSpPr>
          <p:nvPr>
            <p:ph type="title"/>
          </p:nvPr>
        </p:nvSpPr>
        <p:spPr>
          <a:xfrm>
            <a:off x="2313094" y="172720"/>
            <a:ext cx="8192346" cy="731520"/>
          </a:xfrm>
        </p:spPr>
        <p:txBody>
          <a:bodyPr>
            <a:normAutofit/>
          </a:bodyPr>
          <a:lstStyle/>
          <a:p>
            <a:r>
              <a:rPr lang="en-US" sz="3200" b="1">
                <a:solidFill>
                  <a:schemeClr val="tx1"/>
                </a:solidFill>
                <a:latin typeface="Times New Roman" panose="02020603050405020304" pitchFamily="18" charset="0"/>
                <a:cs typeface="Times New Roman" panose="02020603050405020304" pitchFamily="18" charset="0"/>
              </a:rPr>
              <a:t>CHƯƠNG 1 : TỔNG QUAN</a:t>
            </a:r>
          </a:p>
        </p:txBody>
      </p:sp>
      <p:sp>
        <p:nvSpPr>
          <p:cNvPr id="3" name="Content Placeholder 2">
            <a:extLst>
              <a:ext uri="{FF2B5EF4-FFF2-40B4-BE49-F238E27FC236}">
                <a16:creationId xmlns:a16="http://schemas.microsoft.com/office/drawing/2014/main" id="{6C89D8D6-FCAF-7C36-AB89-F825A2583C9F}"/>
              </a:ext>
            </a:extLst>
          </p:cNvPr>
          <p:cNvSpPr>
            <a:spLocks noGrp="1"/>
          </p:cNvSpPr>
          <p:nvPr>
            <p:ph idx="1"/>
          </p:nvPr>
        </p:nvSpPr>
        <p:spPr>
          <a:xfrm>
            <a:off x="243840" y="1026161"/>
            <a:ext cx="10261600" cy="5659119"/>
          </a:xfrm>
        </p:spPr>
        <p:txBody>
          <a:bodyPr/>
          <a:lstStyle/>
          <a:p>
            <a:pPr marL="0" indent="0">
              <a:buNone/>
            </a:pP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1</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.1  </a:t>
            </a:r>
            <a:r>
              <a:rPr lang="vi-VN"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Khảo sát</a:t>
            </a:r>
            <a:endPar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a:p>
            <a:pPr marL="0" indent="0">
              <a:buNone/>
            </a:pP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1.1.3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Khảo</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sát</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ứng</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dụng</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của</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hệ</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điều</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hành</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thời</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gian</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thực</a:t>
            </a:r>
            <a:endPar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a:p>
            <a:pPr marL="0" indent="0">
              <a:buNone/>
            </a:pPr>
            <a:endParaRPr lang="vi-VN" sz="2400" b="1" noProof="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a:p>
            <a:pPr marL="0" indent="0">
              <a:buNone/>
            </a:pPr>
            <a:endParaRPr lang="en-US" b="0" i="0">
              <a:solidFill>
                <a:srgbClr val="3C4043"/>
              </a:solidFill>
              <a:effectLst/>
              <a:latin typeface="arial" panose="020B0604020202020204" pitchFamily="34" charset="0"/>
            </a:endParaRPr>
          </a:p>
          <a:p>
            <a:pPr marL="0" indent="0">
              <a:buNone/>
            </a:pPr>
            <a:endParaRPr lang="en-US">
              <a:solidFill>
                <a:srgbClr val="3C4043"/>
              </a:solidFill>
              <a:latin typeface="arial" panose="020B0604020202020204" pitchFamily="34" charset="0"/>
            </a:endParaRPr>
          </a:p>
          <a:p>
            <a:pPr marL="0" indent="0">
              <a:buNone/>
            </a:pPr>
            <a:endParaRPr lang="en-US" b="0" i="0">
              <a:solidFill>
                <a:srgbClr val="3C4043"/>
              </a:solidFill>
              <a:effectLst/>
              <a:latin typeface="arial" panose="020B0604020202020204" pitchFamily="34" charset="0"/>
            </a:endParaRPr>
          </a:p>
          <a:p>
            <a:pPr marL="0" indent="0">
              <a:buNone/>
            </a:pPr>
            <a:endParaRPr lang="en-US">
              <a:solidFill>
                <a:srgbClr val="3C4043"/>
              </a:solidFill>
              <a:latin typeface="arial" panose="020B0604020202020204" pitchFamily="34" charset="0"/>
            </a:endParaRPr>
          </a:p>
          <a:p>
            <a:pPr marL="0" indent="0">
              <a:buNone/>
            </a:pPr>
            <a:endParaRPr lang="en-US" b="0" i="0">
              <a:solidFill>
                <a:srgbClr val="3C4043"/>
              </a:solidFill>
              <a:effectLst/>
              <a:latin typeface="arial" panose="020B0604020202020204" pitchFamily="34" charset="0"/>
            </a:endParaRPr>
          </a:p>
          <a:p>
            <a:pPr marL="0" indent="0">
              <a:buNone/>
            </a:pPr>
            <a:endParaRPr lang="en-US">
              <a:solidFill>
                <a:srgbClr val="3C4043"/>
              </a:solidFill>
              <a:latin typeface="arial" panose="020B0604020202020204" pitchFamily="34" charset="0"/>
            </a:endParaRPr>
          </a:p>
          <a:p>
            <a:pPr marL="0" indent="0" algn="ctr">
              <a:buNone/>
            </a:pPr>
            <a:r>
              <a:rPr lang="vi-VN" sz="2000" b="0" i="0">
                <a:solidFill>
                  <a:srgbClr val="3C4043"/>
                </a:solidFill>
                <a:effectLst/>
                <a:latin typeface="arial" panose="020B0604020202020204" pitchFamily="34" charset="0"/>
              </a:rPr>
              <a:t>Hệ </a:t>
            </a:r>
            <a:r>
              <a:rPr lang="en-US" sz="2000" err="1">
                <a:solidFill>
                  <a:srgbClr val="3C4043"/>
                </a:solidFill>
                <a:latin typeface="arial" panose="020B0604020202020204" pitchFamily="34" charset="0"/>
              </a:rPr>
              <a:t>điều</a:t>
            </a:r>
            <a:r>
              <a:rPr lang="en-US" sz="2000">
                <a:solidFill>
                  <a:srgbClr val="3C4043"/>
                </a:solidFill>
                <a:latin typeface="arial" panose="020B0604020202020204" pitchFamily="34" charset="0"/>
              </a:rPr>
              <a:t> </a:t>
            </a:r>
            <a:r>
              <a:rPr lang="en-US" sz="2000" err="1">
                <a:solidFill>
                  <a:srgbClr val="3C4043"/>
                </a:solidFill>
                <a:latin typeface="arial" panose="020B0604020202020204" pitchFamily="34" charset="0"/>
              </a:rPr>
              <a:t>hành</a:t>
            </a:r>
            <a:r>
              <a:rPr lang="en-US" sz="2000">
                <a:solidFill>
                  <a:srgbClr val="3C4043"/>
                </a:solidFill>
                <a:latin typeface="arial" panose="020B0604020202020204" pitchFamily="34" charset="0"/>
              </a:rPr>
              <a:t> </a:t>
            </a:r>
            <a:r>
              <a:rPr lang="en-US" sz="2000" err="1">
                <a:solidFill>
                  <a:srgbClr val="3C4043"/>
                </a:solidFill>
                <a:latin typeface="arial" panose="020B0604020202020204" pitchFamily="34" charset="0"/>
              </a:rPr>
              <a:t>thời</a:t>
            </a:r>
            <a:r>
              <a:rPr lang="en-US" sz="2000">
                <a:solidFill>
                  <a:srgbClr val="3C4043"/>
                </a:solidFill>
                <a:latin typeface="arial" panose="020B0604020202020204" pitchFamily="34" charset="0"/>
              </a:rPr>
              <a:t> </a:t>
            </a:r>
            <a:r>
              <a:rPr lang="en-US" sz="2000" err="1">
                <a:solidFill>
                  <a:srgbClr val="3C4043"/>
                </a:solidFill>
                <a:latin typeface="arial" panose="020B0604020202020204" pitchFamily="34" charset="0"/>
              </a:rPr>
              <a:t>gian</a:t>
            </a:r>
            <a:r>
              <a:rPr lang="en-US" sz="2000">
                <a:solidFill>
                  <a:srgbClr val="3C4043"/>
                </a:solidFill>
                <a:latin typeface="arial" panose="020B0604020202020204" pitchFamily="34" charset="0"/>
              </a:rPr>
              <a:t> </a:t>
            </a:r>
            <a:r>
              <a:rPr lang="en-US" sz="2000" err="1">
                <a:solidFill>
                  <a:srgbClr val="3C4043"/>
                </a:solidFill>
                <a:latin typeface="arial" panose="020B0604020202020204" pitchFamily="34" charset="0"/>
              </a:rPr>
              <a:t>thực</a:t>
            </a:r>
            <a:r>
              <a:rPr lang="vi-VN" sz="2000" b="0" i="0">
                <a:solidFill>
                  <a:srgbClr val="3C4043"/>
                </a:solidFill>
                <a:effectLst/>
                <a:latin typeface="arial" panose="020B0604020202020204" pitchFamily="34" charset="0"/>
              </a:rPr>
              <a:t> được sử dụng trong nhiều </a:t>
            </a:r>
            <a:r>
              <a:rPr lang="en-US" sz="2000" b="0" i="0" err="1">
                <a:solidFill>
                  <a:srgbClr val="3C4043"/>
                </a:solidFill>
                <a:effectLst/>
                <a:latin typeface="arial" panose="020B0604020202020204" pitchFamily="34" charset="0"/>
              </a:rPr>
              <a:t>lĩnh</a:t>
            </a:r>
            <a:r>
              <a:rPr lang="en-US" sz="2000" b="0" i="0">
                <a:solidFill>
                  <a:srgbClr val="3C4043"/>
                </a:solidFill>
                <a:effectLst/>
                <a:latin typeface="arial" panose="020B0604020202020204" pitchFamily="34" charset="0"/>
              </a:rPr>
              <a:t> </a:t>
            </a:r>
            <a:r>
              <a:rPr lang="en-US" sz="2000" b="0" i="0" err="1">
                <a:solidFill>
                  <a:srgbClr val="3C4043"/>
                </a:solidFill>
                <a:effectLst/>
                <a:latin typeface="arial" panose="020B0604020202020204" pitchFamily="34" charset="0"/>
              </a:rPr>
              <a:t>vực</a:t>
            </a:r>
            <a:r>
              <a:rPr lang="en-US" sz="2000" b="0" i="0">
                <a:solidFill>
                  <a:srgbClr val="3C4043"/>
                </a:solidFill>
                <a:effectLst/>
                <a:latin typeface="arial" panose="020B0604020202020204" pitchFamily="34" charset="0"/>
              </a:rPr>
              <a:t> </a:t>
            </a:r>
            <a:r>
              <a:rPr lang="en-US" sz="2000" b="0" i="0" err="1">
                <a:solidFill>
                  <a:srgbClr val="3C4043"/>
                </a:solidFill>
                <a:effectLst/>
                <a:latin typeface="arial" panose="020B0604020202020204" pitchFamily="34" charset="0"/>
              </a:rPr>
              <a:t>như</a:t>
            </a:r>
            <a:r>
              <a:rPr lang="vi-VN" sz="2000" b="0" i="0">
                <a:solidFill>
                  <a:srgbClr val="3C4043"/>
                </a:solidFill>
                <a:effectLst/>
                <a:latin typeface="arial" panose="020B0604020202020204" pitchFamily="34" charset="0"/>
              </a:rPr>
              <a:t> </a:t>
            </a:r>
            <a:r>
              <a:rPr lang="en-US" sz="2000">
                <a:solidFill>
                  <a:srgbClr val="3C4043"/>
                </a:solidFill>
                <a:latin typeface="arial" panose="020B0604020202020204" pitchFamily="34" charset="0"/>
              </a:rPr>
              <a:t>robot</a:t>
            </a:r>
            <a:r>
              <a:rPr lang="vi-VN" sz="2000" b="0" i="0">
                <a:solidFill>
                  <a:srgbClr val="3C4043"/>
                </a:solidFill>
                <a:effectLst/>
                <a:latin typeface="arial" panose="020B0604020202020204" pitchFamily="34" charset="0"/>
              </a:rPr>
              <a:t>, xe </a:t>
            </a:r>
            <a:r>
              <a:rPr lang="en-US" sz="2000">
                <a:solidFill>
                  <a:srgbClr val="3C4043"/>
                </a:solidFill>
                <a:latin typeface="arial" panose="020B0604020202020204" pitchFamily="34" charset="0"/>
              </a:rPr>
              <a:t>ô </a:t>
            </a:r>
            <a:r>
              <a:rPr lang="en-US" sz="2000" err="1">
                <a:solidFill>
                  <a:srgbClr val="3C4043"/>
                </a:solidFill>
                <a:latin typeface="arial" panose="020B0604020202020204" pitchFamily="34" charset="0"/>
              </a:rPr>
              <a:t>tô</a:t>
            </a:r>
            <a:r>
              <a:rPr lang="en-US" sz="2000">
                <a:solidFill>
                  <a:srgbClr val="3C4043"/>
                </a:solidFill>
                <a:latin typeface="arial" panose="020B0604020202020204" pitchFamily="34" charset="0"/>
              </a:rPr>
              <a:t>,</a:t>
            </a:r>
            <a:r>
              <a:rPr lang="vi-VN" sz="2000" b="0" i="0">
                <a:solidFill>
                  <a:srgbClr val="3C4043"/>
                </a:solidFill>
                <a:effectLst/>
                <a:latin typeface="arial" panose="020B0604020202020204" pitchFamily="34" charset="0"/>
              </a:rPr>
              <a:t> điện thoại thông minh, hệ thống nhà thông minh, máy ảnh kỹ thuật số, điều khiển tự động máy công nghiệp, TV thông minh và hầu hết mọi thứ trong gia đình, văn phòng, công nghiệp, máy bay đều </a:t>
            </a:r>
            <a:r>
              <a:rPr lang="en-US" sz="2000" b="0" i="0" err="1">
                <a:solidFill>
                  <a:srgbClr val="3C4043"/>
                </a:solidFill>
                <a:effectLst/>
                <a:latin typeface="arial" panose="020B0604020202020204" pitchFamily="34" charset="0"/>
              </a:rPr>
              <a:t>là</a:t>
            </a:r>
            <a:r>
              <a:rPr lang="vi-VN" sz="2000" b="0" i="0">
                <a:solidFill>
                  <a:srgbClr val="3C4043"/>
                </a:solidFill>
                <a:effectLst/>
                <a:latin typeface="arial" panose="020B0604020202020204" pitchFamily="34" charset="0"/>
              </a:rPr>
              <a:t> ứng dụng hệ</a:t>
            </a:r>
            <a:r>
              <a:rPr lang="en-US" sz="2000" b="0" i="0">
                <a:solidFill>
                  <a:srgbClr val="3C4043"/>
                </a:solidFill>
                <a:effectLst/>
                <a:latin typeface="arial" panose="020B0604020202020204" pitchFamily="34" charset="0"/>
              </a:rPr>
              <a:t> </a:t>
            </a:r>
            <a:r>
              <a:rPr lang="en-US" sz="2000" b="0" i="0" err="1">
                <a:solidFill>
                  <a:srgbClr val="3C4043"/>
                </a:solidFill>
                <a:effectLst/>
                <a:latin typeface="arial" panose="020B0604020202020204" pitchFamily="34" charset="0"/>
              </a:rPr>
              <a:t>điều</a:t>
            </a:r>
            <a:r>
              <a:rPr lang="en-US" sz="2000" b="0" i="0">
                <a:solidFill>
                  <a:srgbClr val="3C4043"/>
                </a:solidFill>
                <a:effectLst/>
                <a:latin typeface="arial" panose="020B0604020202020204" pitchFamily="34" charset="0"/>
              </a:rPr>
              <a:t> </a:t>
            </a:r>
            <a:r>
              <a:rPr lang="en-US" sz="2000" b="0" i="0" err="1">
                <a:solidFill>
                  <a:srgbClr val="3C4043"/>
                </a:solidFill>
                <a:effectLst/>
                <a:latin typeface="arial" panose="020B0604020202020204" pitchFamily="34" charset="0"/>
              </a:rPr>
              <a:t>hành</a:t>
            </a:r>
            <a:r>
              <a:rPr lang="en-US" sz="2000" b="0" i="0">
                <a:solidFill>
                  <a:srgbClr val="3C4043"/>
                </a:solidFill>
                <a:effectLst/>
                <a:latin typeface="arial" panose="020B0604020202020204" pitchFamily="34" charset="0"/>
              </a:rPr>
              <a:t> </a:t>
            </a:r>
            <a:r>
              <a:rPr lang="en-US" sz="2000" b="0" i="0" err="1">
                <a:solidFill>
                  <a:srgbClr val="3C4043"/>
                </a:solidFill>
                <a:effectLst/>
                <a:latin typeface="arial" panose="020B0604020202020204" pitchFamily="34" charset="0"/>
              </a:rPr>
              <a:t>thời</a:t>
            </a:r>
            <a:r>
              <a:rPr lang="en-US" sz="2000" b="0" i="0">
                <a:solidFill>
                  <a:srgbClr val="3C4043"/>
                </a:solidFill>
                <a:effectLst/>
                <a:latin typeface="arial" panose="020B0604020202020204" pitchFamily="34" charset="0"/>
              </a:rPr>
              <a:t> </a:t>
            </a:r>
            <a:r>
              <a:rPr lang="en-US" sz="2000" b="0" i="0" err="1">
                <a:solidFill>
                  <a:srgbClr val="3C4043"/>
                </a:solidFill>
                <a:effectLst/>
                <a:latin typeface="arial" panose="020B0604020202020204" pitchFamily="34" charset="0"/>
              </a:rPr>
              <a:t>gian</a:t>
            </a:r>
            <a:r>
              <a:rPr lang="en-US" sz="2000" b="0" i="0">
                <a:solidFill>
                  <a:srgbClr val="3C4043"/>
                </a:solidFill>
                <a:effectLst/>
                <a:latin typeface="arial" panose="020B0604020202020204" pitchFamily="34" charset="0"/>
              </a:rPr>
              <a:t> </a:t>
            </a:r>
            <a:r>
              <a:rPr lang="en-US" sz="2000" b="0" i="0" err="1">
                <a:solidFill>
                  <a:srgbClr val="3C4043"/>
                </a:solidFill>
                <a:effectLst/>
                <a:latin typeface="arial" panose="020B0604020202020204" pitchFamily="34" charset="0"/>
              </a:rPr>
              <a:t>thực</a:t>
            </a:r>
            <a:r>
              <a:rPr lang="en-US" b="0" i="0">
                <a:solidFill>
                  <a:srgbClr val="3C4043"/>
                </a:solidFill>
                <a:effectLst/>
                <a:latin typeface="arial" panose="020B0604020202020204" pitchFamily="34" charset="0"/>
              </a:rPr>
              <a:t>.</a:t>
            </a:r>
            <a:endParaRPr lang="en-US"/>
          </a:p>
        </p:txBody>
      </p:sp>
      <p:pic>
        <p:nvPicPr>
          <p:cNvPr id="6" name="Picture 5">
            <a:extLst>
              <a:ext uri="{FF2B5EF4-FFF2-40B4-BE49-F238E27FC236}">
                <a16:creationId xmlns:a16="http://schemas.microsoft.com/office/drawing/2014/main" id="{FCF4A2C1-3B98-9BA4-BA7B-9919C7B705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2091214"/>
            <a:ext cx="4944533" cy="2781300"/>
          </a:xfrm>
          <a:prstGeom prst="rect">
            <a:avLst/>
          </a:prstGeom>
        </p:spPr>
      </p:pic>
    </p:spTree>
    <p:extLst>
      <p:ext uri="{BB962C8B-B14F-4D97-AF65-F5344CB8AC3E}">
        <p14:creationId xmlns:p14="http://schemas.microsoft.com/office/powerpoint/2010/main" val="13971581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5536D-A693-E282-28B3-86CC24EC8F4D}"/>
              </a:ext>
            </a:extLst>
          </p:cNvPr>
          <p:cNvSpPr>
            <a:spLocks noGrp="1"/>
          </p:cNvSpPr>
          <p:nvPr>
            <p:ph type="title"/>
          </p:nvPr>
        </p:nvSpPr>
        <p:spPr>
          <a:xfrm>
            <a:off x="2313094" y="172720"/>
            <a:ext cx="8192346" cy="731520"/>
          </a:xfrm>
        </p:spPr>
        <p:txBody>
          <a:bodyPr>
            <a:normAutofit/>
          </a:bodyPr>
          <a:lstStyle/>
          <a:p>
            <a:r>
              <a:rPr lang="en-US" sz="3200" b="1">
                <a:solidFill>
                  <a:schemeClr val="tx1"/>
                </a:solidFill>
                <a:latin typeface="Times New Roman" panose="02020603050405020304" pitchFamily="18" charset="0"/>
                <a:cs typeface="Times New Roman" panose="02020603050405020304" pitchFamily="18" charset="0"/>
              </a:rPr>
              <a:t>CHƯƠNG 1 : TỔNG QUAN</a:t>
            </a:r>
          </a:p>
        </p:txBody>
      </p:sp>
      <p:sp>
        <p:nvSpPr>
          <p:cNvPr id="3" name="Content Placeholder 2">
            <a:extLst>
              <a:ext uri="{FF2B5EF4-FFF2-40B4-BE49-F238E27FC236}">
                <a16:creationId xmlns:a16="http://schemas.microsoft.com/office/drawing/2014/main" id="{6C89D8D6-FCAF-7C36-AB89-F825A2583C9F}"/>
              </a:ext>
            </a:extLst>
          </p:cNvPr>
          <p:cNvSpPr>
            <a:spLocks noGrp="1"/>
          </p:cNvSpPr>
          <p:nvPr>
            <p:ph idx="1"/>
          </p:nvPr>
        </p:nvSpPr>
        <p:spPr>
          <a:xfrm>
            <a:off x="243840" y="1026161"/>
            <a:ext cx="10261600" cy="5659119"/>
          </a:xfrm>
        </p:spPr>
        <p:txBody>
          <a:bodyPr>
            <a:normAutofit/>
          </a:bodyPr>
          <a:lstStyle/>
          <a:p>
            <a:pPr marL="0" indent="0">
              <a:buNone/>
            </a:pP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1.2</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Xây</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dựng</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mô</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hình</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hệ</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thống</a:t>
            </a:r>
            <a:endPar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a:p>
            <a:pPr marL="0" indent="0">
              <a:buNone/>
            </a:pP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1.2.1   </a:t>
            </a:r>
            <a:r>
              <a:rPr lang="en-US" sz="2400" b="1" noProof="1">
                <a:solidFill>
                  <a:srgbClr val="000000"/>
                </a:solidFill>
                <a:latin typeface="Times New Roman" panose="02020603050405020304" pitchFamily="18" charset="0"/>
                <a:ea typeface="Arial" panose="020B0604020202020204" pitchFamily="34" charset="0"/>
                <a:cs typeface="Times New Roman" panose="02020603050405020304" pitchFamily="18" charset="0"/>
              </a:rPr>
              <a:t>Mô tả</a:t>
            </a:r>
            <a:endParaRPr lang="vi-VN" sz="2400" b="1" noProof="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a:p>
            <a:pPr marL="0" marR="0" indent="457200">
              <a:lnSpc>
                <a:spcPct val="107000"/>
              </a:lnSpc>
              <a:spcBef>
                <a:spcPts val="0"/>
              </a:spcBef>
              <a:spcAft>
                <a:spcPts val="500"/>
              </a:spcAft>
            </a:pPr>
            <a:r>
              <a:rPr lang="vi-VN" sz="24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Từ các</a:t>
            </a:r>
            <a:r>
              <a:rPr lang="en-US" sz="24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err="1">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ứng</a:t>
            </a:r>
            <a:r>
              <a:rPr lang="en-US" sz="24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err="1">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dụng</a:t>
            </a:r>
            <a:r>
              <a:rPr lang="en-US" sz="24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err="1">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của</a:t>
            </a:r>
            <a:r>
              <a:rPr lang="en-US" sz="24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err="1">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hệ</a:t>
            </a:r>
            <a:r>
              <a:rPr lang="en-US" sz="24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err="1">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điều</a:t>
            </a:r>
            <a:r>
              <a:rPr lang="en-US" sz="24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err="1">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hành</a:t>
            </a:r>
            <a:r>
              <a:rPr lang="en-US" sz="24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err="1">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thời</a:t>
            </a:r>
            <a:r>
              <a:rPr lang="en-US" sz="24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err="1">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gian</a:t>
            </a:r>
            <a:r>
              <a:rPr lang="en-US" sz="24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err="1">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thực</a:t>
            </a:r>
            <a:r>
              <a:rPr lang="en-US" sz="240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en-US" sz="2400" err="1">
                <a:solidFill>
                  <a:schemeClr val="tx1"/>
                </a:solidFill>
                <a:latin typeface="Times New Roman" panose="02020603050405020304" pitchFamily="18" charset="0"/>
                <a:ea typeface="Arial" panose="020B0604020202020204" pitchFamily="34" charset="0"/>
                <a:cs typeface="Times New Roman" panose="02020603050405020304" pitchFamily="18" charset="0"/>
              </a:rPr>
              <a:t>và</a:t>
            </a:r>
            <a:r>
              <a:rPr lang="en-US" sz="240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vi-VN" sz="24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dựa vào những kiến thức có được, nhóm em bắt đầu thực hiện đề tài: “</a:t>
            </a:r>
            <a:r>
              <a:rPr lang="vi-VN" sz="2400" spc="15">
                <a:solidFill>
                  <a:schemeClr val="tx1"/>
                </a:solidFill>
                <a:effectLst/>
                <a:latin typeface="Times New Roman" panose="02020603050405020304" pitchFamily="18" charset="0"/>
                <a:ea typeface="Arial" panose="020B0604020202020204" pitchFamily="34" charset="0"/>
              </a:rPr>
              <a:t>Nghiên cứu phát triển hệ thống cửa tự động sử dụng hệ điều hành thời gian thực FreeRTOS</a:t>
            </a:r>
            <a:r>
              <a:rPr lang="vi-VN" sz="24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a:t>
            </a:r>
            <a:endParaRPr lang="en-US" sz="24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0" marR="0">
              <a:lnSpc>
                <a:spcPct val="107000"/>
              </a:lnSpc>
              <a:spcBef>
                <a:spcPts val="0"/>
              </a:spcBef>
              <a:spcAft>
                <a:spcPts val="500"/>
              </a:spcAft>
            </a:pPr>
            <a:r>
              <a:rPr lang="vi-VN" sz="24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Do làm mô hình để mô phỏng hoạt động của hệ thống nên mô hình thực nghiệm của nhóm em sẽ thay thế việc đóng/mở khóa cửa của ổ khóa bằng việc đóng/mở cửa thông qua điều khiển động cơ servo. </a:t>
            </a:r>
            <a:endParaRPr lang="en-US" sz="24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0" marR="0">
              <a:lnSpc>
                <a:spcPct val="107000"/>
              </a:lnSpc>
              <a:spcBef>
                <a:spcPts val="0"/>
              </a:spcBef>
              <a:spcAft>
                <a:spcPts val="500"/>
              </a:spcAft>
            </a:pPr>
            <a:r>
              <a:rPr lang="vi-VN" sz="24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Khi mở khóa thành công thì bật đèn LED xanh và động cơ Servo điều khiển mở cửa. Ngược lại, thì bật đèn LED đỏ, phát loa cảnh báo và động cơ Servo không thay đổi trạng thái.</a:t>
            </a:r>
            <a:endParaRPr lang="en-US" sz="24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0" indent="0">
              <a:buNone/>
            </a:pPr>
            <a:endParaRPr lang="en-US" sz="2400" b="1">
              <a:effectLst/>
              <a:latin typeface="Times New Roman" panose="02020603050405020304" pitchFamily="18" charset="0"/>
              <a:ea typeface="Arial" panose="020B0604020202020204" pitchFamily="34" charset="0"/>
              <a:cs typeface="Times New Roman" panose="02020603050405020304" pitchFamily="18" charset="0"/>
            </a:endParaRPr>
          </a:p>
          <a:p>
            <a:pPr marL="0" indent="0">
              <a:buNone/>
            </a:pPr>
            <a:endParaRPr lang="en-US"/>
          </a:p>
        </p:txBody>
      </p:sp>
    </p:spTree>
    <p:extLst>
      <p:ext uri="{BB962C8B-B14F-4D97-AF65-F5344CB8AC3E}">
        <p14:creationId xmlns:p14="http://schemas.microsoft.com/office/powerpoint/2010/main" val="3952327559"/>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5536D-A693-E282-28B3-86CC24EC8F4D}"/>
              </a:ext>
            </a:extLst>
          </p:cNvPr>
          <p:cNvSpPr>
            <a:spLocks noGrp="1"/>
          </p:cNvSpPr>
          <p:nvPr>
            <p:ph type="title"/>
          </p:nvPr>
        </p:nvSpPr>
        <p:spPr>
          <a:xfrm>
            <a:off x="2313094" y="172720"/>
            <a:ext cx="8192346" cy="731520"/>
          </a:xfrm>
        </p:spPr>
        <p:txBody>
          <a:bodyPr>
            <a:normAutofit/>
          </a:bodyPr>
          <a:lstStyle/>
          <a:p>
            <a:r>
              <a:rPr lang="en-US" sz="3200" b="1">
                <a:solidFill>
                  <a:schemeClr val="tx1"/>
                </a:solidFill>
                <a:latin typeface="Times New Roman" panose="02020603050405020304" pitchFamily="18" charset="0"/>
                <a:cs typeface="Times New Roman" panose="02020603050405020304" pitchFamily="18" charset="0"/>
              </a:rPr>
              <a:t>CHƯƠNG 1 : TỔNG QUAN</a:t>
            </a:r>
          </a:p>
        </p:txBody>
      </p:sp>
      <p:sp>
        <p:nvSpPr>
          <p:cNvPr id="3" name="Content Placeholder 2">
            <a:extLst>
              <a:ext uri="{FF2B5EF4-FFF2-40B4-BE49-F238E27FC236}">
                <a16:creationId xmlns:a16="http://schemas.microsoft.com/office/drawing/2014/main" id="{6C89D8D6-FCAF-7C36-AB89-F825A2583C9F}"/>
              </a:ext>
            </a:extLst>
          </p:cNvPr>
          <p:cNvSpPr>
            <a:spLocks noGrp="1"/>
          </p:cNvSpPr>
          <p:nvPr>
            <p:ph idx="1"/>
          </p:nvPr>
        </p:nvSpPr>
        <p:spPr>
          <a:xfrm>
            <a:off x="243840" y="1026161"/>
            <a:ext cx="10261600" cy="5659119"/>
          </a:xfrm>
        </p:spPr>
        <p:txBody>
          <a:bodyPr>
            <a:normAutofit/>
          </a:bodyPr>
          <a:lstStyle/>
          <a:p>
            <a:pPr marL="0" indent="0">
              <a:buNone/>
            </a:pP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1.2</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Xây</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dựng</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mô</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hình</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hệ</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thống</a:t>
            </a:r>
            <a:endPar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a:p>
            <a:pPr marL="0" indent="0">
              <a:buNone/>
            </a:pP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1.2.2</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Các</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yêu</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cầu</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đặt</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ra</a:t>
            </a:r>
            <a:endParaRPr lang="vi-VN" sz="2400" b="1" noProof="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a:p>
            <a:pPr marL="0" marR="0">
              <a:lnSpc>
                <a:spcPct val="107000"/>
              </a:lnSpc>
              <a:spcBef>
                <a:spcPts val="0"/>
              </a:spcBef>
              <a:spcAft>
                <a:spcPts val="500"/>
              </a:spcAft>
            </a:pPr>
            <a:r>
              <a:rPr lang="vi-VN" sz="20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Yêu cầu chức năng:</a:t>
            </a:r>
            <a:endParaRPr lang="en-US" sz="20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0" marR="0" lvl="0" indent="0">
              <a:lnSpc>
                <a:spcPct val="107000"/>
              </a:lnSpc>
              <a:spcBef>
                <a:spcPts val="0"/>
              </a:spcBef>
              <a:spcAft>
                <a:spcPts val="0"/>
              </a:spcAft>
              <a:buNone/>
            </a:pPr>
            <a:r>
              <a:rPr lang="en-US" sz="20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a:t>
            </a:r>
            <a:r>
              <a:rPr lang="vi-VN" sz="20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Mạch chạy ổn định và liên tục trong thời gian dài.</a:t>
            </a:r>
            <a:endParaRPr lang="en-US" sz="20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0" marR="0" lvl="0" indent="0">
              <a:lnSpc>
                <a:spcPct val="107000"/>
              </a:lnSpc>
              <a:spcBef>
                <a:spcPts val="0"/>
              </a:spcBef>
              <a:spcAft>
                <a:spcPts val="0"/>
              </a:spcAft>
              <a:buNone/>
            </a:pPr>
            <a:r>
              <a:rPr lang="en-US" sz="20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a:t>
            </a:r>
            <a:r>
              <a:rPr lang="vi-VN" sz="20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Thông báo được hiển thị lên màn hình LCD.</a:t>
            </a:r>
            <a:endParaRPr lang="en-US" sz="20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0" marR="0" lvl="0" indent="0">
              <a:lnSpc>
                <a:spcPct val="107000"/>
              </a:lnSpc>
              <a:spcBef>
                <a:spcPts val="0"/>
              </a:spcBef>
              <a:spcAft>
                <a:spcPts val="500"/>
              </a:spcAft>
              <a:buNone/>
            </a:pPr>
            <a:r>
              <a:rPr lang="en-US" sz="20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a:t>
            </a:r>
            <a:r>
              <a:rPr lang="vi-VN" sz="20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Có phát loa cảnh báo khi truy cập không hợp lệ.</a:t>
            </a:r>
            <a:endParaRPr lang="en-US" sz="20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0" marR="0">
              <a:lnSpc>
                <a:spcPct val="107000"/>
              </a:lnSpc>
              <a:spcBef>
                <a:spcPts val="0"/>
              </a:spcBef>
              <a:spcAft>
                <a:spcPts val="500"/>
              </a:spcAft>
            </a:pPr>
            <a:r>
              <a:rPr lang="vi-VN" sz="20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Yêu cầu phi chức năng:</a:t>
            </a:r>
            <a:endParaRPr lang="en-US" sz="20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0" marR="0" lvl="0" indent="0">
              <a:lnSpc>
                <a:spcPct val="107000"/>
              </a:lnSpc>
              <a:spcBef>
                <a:spcPts val="0"/>
              </a:spcBef>
              <a:spcAft>
                <a:spcPts val="0"/>
              </a:spcAft>
              <a:buNone/>
            </a:pPr>
            <a:r>
              <a:rPr lang="en-US" sz="20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a:t>
            </a:r>
            <a:r>
              <a:rPr lang="vi-VN" sz="20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Mạch nhỏ gọn, giá thành hợp lý.</a:t>
            </a:r>
            <a:endParaRPr lang="en-US" sz="20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0" marR="0" lvl="0" indent="0">
              <a:lnSpc>
                <a:spcPct val="107000"/>
              </a:lnSpc>
              <a:spcBef>
                <a:spcPts val="0"/>
              </a:spcBef>
              <a:spcAft>
                <a:spcPts val="0"/>
              </a:spcAft>
              <a:buNone/>
            </a:pPr>
            <a:r>
              <a:rPr lang="en-US" sz="20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a:t>
            </a:r>
            <a:r>
              <a:rPr lang="vi-VN" sz="20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Dễ vận hành và lắp đặt.</a:t>
            </a:r>
            <a:endParaRPr lang="en-US" sz="20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0" marR="0" lvl="0" indent="0">
              <a:lnSpc>
                <a:spcPct val="107000"/>
              </a:lnSpc>
              <a:spcBef>
                <a:spcPts val="0"/>
              </a:spcBef>
              <a:spcAft>
                <a:spcPts val="500"/>
              </a:spcAft>
              <a:buNone/>
            </a:pPr>
            <a:r>
              <a:rPr lang="en-US" sz="2000">
                <a:solidFill>
                  <a:schemeClr val="tx1"/>
                </a:solidFill>
                <a:latin typeface="Times New Roman" panose="02020603050405020304" pitchFamily="18" charset="0"/>
                <a:ea typeface="Arial" panose="020B0604020202020204" pitchFamily="34" charset="0"/>
                <a:cs typeface="Times New Roman" panose="02020603050405020304" pitchFamily="18" charset="0"/>
              </a:rPr>
              <a:t>	</a:t>
            </a:r>
            <a:r>
              <a:rPr lang="vi-VN" sz="20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Có khả năng nâng cấp và mở rộng.</a:t>
            </a:r>
            <a:endParaRPr lang="en-US" sz="20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0" marR="0">
              <a:lnSpc>
                <a:spcPct val="107000"/>
              </a:lnSpc>
              <a:spcBef>
                <a:spcPts val="0"/>
              </a:spcBef>
              <a:spcAft>
                <a:spcPts val="500"/>
              </a:spcAft>
            </a:pPr>
            <a:r>
              <a:rPr lang="vi-VN" sz="20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Yêu cầu về mô hình:</a:t>
            </a:r>
            <a:endParaRPr lang="en-US" sz="20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0" marR="0" lvl="0" indent="0">
              <a:lnSpc>
                <a:spcPct val="107000"/>
              </a:lnSpc>
              <a:spcBef>
                <a:spcPts val="0"/>
              </a:spcBef>
              <a:spcAft>
                <a:spcPts val="0"/>
              </a:spcAft>
              <a:buNone/>
            </a:pPr>
            <a:r>
              <a:rPr lang="en-US" sz="20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a:t>
            </a:r>
            <a:r>
              <a:rPr lang="vi-VN" sz="20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Kích thước gọn gàng</a:t>
            </a:r>
            <a:endParaRPr lang="en-US" sz="20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0" marR="0" lvl="0" indent="0">
              <a:lnSpc>
                <a:spcPct val="107000"/>
              </a:lnSpc>
              <a:spcBef>
                <a:spcPts val="0"/>
              </a:spcBef>
              <a:spcAft>
                <a:spcPts val="0"/>
              </a:spcAft>
              <a:buNone/>
            </a:pPr>
            <a:r>
              <a:rPr lang="en-US" sz="20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a:t>
            </a:r>
            <a:r>
              <a:rPr lang="vi-VN" sz="20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Hệ thống cơ hoạt động tốt</a:t>
            </a:r>
            <a:endParaRPr lang="en-US" sz="20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0" marR="0" lvl="0" indent="0">
              <a:lnSpc>
                <a:spcPct val="107000"/>
              </a:lnSpc>
              <a:spcBef>
                <a:spcPts val="0"/>
              </a:spcBef>
              <a:spcAft>
                <a:spcPts val="0"/>
              </a:spcAft>
              <a:buNone/>
            </a:pPr>
            <a:r>
              <a:rPr lang="en-US" sz="20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a:t>
            </a:r>
            <a:r>
              <a:rPr lang="vi-VN" sz="20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Hệ thống điện hoạt động đúng theo thiết kế</a:t>
            </a:r>
            <a:endParaRPr lang="en-US" sz="20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0" marR="0" lvl="0" indent="0">
              <a:lnSpc>
                <a:spcPct val="107000"/>
              </a:lnSpc>
              <a:spcBef>
                <a:spcPts val="0"/>
              </a:spcBef>
              <a:spcAft>
                <a:spcPts val="500"/>
              </a:spcAft>
              <a:buNone/>
            </a:pPr>
            <a:r>
              <a:rPr lang="en-US" sz="20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a:t>
            </a:r>
            <a:r>
              <a:rPr lang="vi-VN" sz="20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Đáp ứng được các yêu cầu đặt ra.</a:t>
            </a:r>
            <a:endParaRPr lang="en-US" sz="200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0" indent="0">
              <a:buNone/>
            </a:pPr>
            <a:endParaRPr lang="en-US" sz="2400" b="1">
              <a:effectLst/>
              <a:latin typeface="Times New Roman" panose="02020603050405020304" pitchFamily="18" charset="0"/>
              <a:ea typeface="Arial" panose="020B0604020202020204" pitchFamily="34" charset="0"/>
              <a:cs typeface="Times New Roman" panose="02020603050405020304" pitchFamily="18" charset="0"/>
            </a:endParaRPr>
          </a:p>
          <a:p>
            <a:pPr marL="0" indent="0">
              <a:buNone/>
            </a:pPr>
            <a:endParaRPr lang="en-US"/>
          </a:p>
        </p:txBody>
      </p:sp>
    </p:spTree>
    <p:extLst>
      <p:ext uri="{BB962C8B-B14F-4D97-AF65-F5344CB8AC3E}">
        <p14:creationId xmlns:p14="http://schemas.microsoft.com/office/powerpoint/2010/main" val="319364277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5536D-A693-E282-28B3-86CC24EC8F4D}"/>
              </a:ext>
            </a:extLst>
          </p:cNvPr>
          <p:cNvSpPr>
            <a:spLocks noGrp="1"/>
          </p:cNvSpPr>
          <p:nvPr>
            <p:ph type="title"/>
          </p:nvPr>
        </p:nvSpPr>
        <p:spPr>
          <a:xfrm>
            <a:off x="2313094" y="172720"/>
            <a:ext cx="8192346" cy="731520"/>
          </a:xfrm>
        </p:spPr>
        <p:txBody>
          <a:bodyPr>
            <a:normAutofit/>
          </a:bodyPr>
          <a:lstStyle/>
          <a:p>
            <a:r>
              <a:rPr lang="en-US" sz="3200" b="1">
                <a:solidFill>
                  <a:schemeClr val="tx1"/>
                </a:solidFill>
                <a:latin typeface="Times New Roman" panose="02020603050405020304" pitchFamily="18" charset="0"/>
                <a:cs typeface="Times New Roman" panose="02020603050405020304" pitchFamily="18" charset="0"/>
              </a:rPr>
              <a:t>CHƯƠNG 1 : TỔNG QUAN</a:t>
            </a:r>
          </a:p>
        </p:txBody>
      </p:sp>
      <p:sp>
        <p:nvSpPr>
          <p:cNvPr id="3" name="Content Placeholder 2">
            <a:extLst>
              <a:ext uri="{FF2B5EF4-FFF2-40B4-BE49-F238E27FC236}">
                <a16:creationId xmlns:a16="http://schemas.microsoft.com/office/drawing/2014/main" id="{6C89D8D6-FCAF-7C36-AB89-F825A2583C9F}"/>
              </a:ext>
            </a:extLst>
          </p:cNvPr>
          <p:cNvSpPr>
            <a:spLocks noGrp="1"/>
          </p:cNvSpPr>
          <p:nvPr>
            <p:ph idx="1"/>
          </p:nvPr>
        </p:nvSpPr>
        <p:spPr>
          <a:xfrm>
            <a:off x="243840" y="1026161"/>
            <a:ext cx="10261600" cy="5659119"/>
          </a:xfrm>
        </p:spPr>
        <p:txBody>
          <a:bodyPr>
            <a:normAutofit/>
          </a:bodyPr>
          <a:lstStyle/>
          <a:p>
            <a:pPr marL="0" indent="0">
              <a:buNone/>
            </a:pP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1.3</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Các</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thiết</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bị</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sử</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dụng</a:t>
            </a:r>
            <a:endPar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a:p>
            <a:pPr marL="0" indent="0">
              <a:buNone/>
            </a:pP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1.3.1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Thiết</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bị</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phần</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cứng</a:t>
            </a:r>
            <a:endParaRPr lang="vi-VN" sz="2400" b="1" noProof="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a:p>
            <a:pPr marL="0" indent="0">
              <a:buNone/>
            </a:pPr>
            <a:endParaRPr lang="en-US" sz="2400" b="1">
              <a:effectLst/>
              <a:latin typeface="Times New Roman" panose="02020603050405020304" pitchFamily="18" charset="0"/>
              <a:ea typeface="Arial" panose="020B0604020202020204" pitchFamily="34" charset="0"/>
              <a:cs typeface="Times New Roman" panose="02020603050405020304" pitchFamily="18" charset="0"/>
            </a:endParaRPr>
          </a:p>
          <a:p>
            <a:pPr marL="0" indent="0">
              <a:buNone/>
            </a:pPr>
            <a:endParaRPr lang="en-US"/>
          </a:p>
        </p:txBody>
      </p:sp>
      <p:pic>
        <p:nvPicPr>
          <p:cNvPr id="4" name="Picture 3">
            <a:extLst>
              <a:ext uri="{FF2B5EF4-FFF2-40B4-BE49-F238E27FC236}">
                <a16:creationId xmlns:a16="http://schemas.microsoft.com/office/drawing/2014/main" id="{26B3F87D-5B87-30CC-02D3-C95E9ADE65C0}"/>
              </a:ext>
            </a:extLst>
          </p:cNvPr>
          <p:cNvPicPr>
            <a:picLocks noChangeAspect="1"/>
          </p:cNvPicPr>
          <p:nvPr/>
        </p:nvPicPr>
        <p:blipFill>
          <a:blip r:embed="rId2"/>
          <a:stretch>
            <a:fillRect/>
          </a:stretch>
        </p:blipFill>
        <p:spPr>
          <a:xfrm>
            <a:off x="6888480" y="2777236"/>
            <a:ext cx="3383573" cy="2060627"/>
          </a:xfrm>
          <a:prstGeom prst="rect">
            <a:avLst/>
          </a:prstGeom>
        </p:spPr>
      </p:pic>
      <p:pic>
        <p:nvPicPr>
          <p:cNvPr id="5" name="Picture 4">
            <a:extLst>
              <a:ext uri="{FF2B5EF4-FFF2-40B4-BE49-F238E27FC236}">
                <a16:creationId xmlns:a16="http://schemas.microsoft.com/office/drawing/2014/main" id="{407CD28B-F0D8-1CD7-CE0B-3BE2AF540487}"/>
              </a:ext>
            </a:extLst>
          </p:cNvPr>
          <p:cNvPicPr>
            <a:picLocks noChangeAspect="1"/>
          </p:cNvPicPr>
          <p:nvPr/>
        </p:nvPicPr>
        <p:blipFill>
          <a:blip r:embed="rId3"/>
          <a:stretch>
            <a:fillRect/>
          </a:stretch>
        </p:blipFill>
        <p:spPr>
          <a:xfrm>
            <a:off x="243840" y="2234244"/>
            <a:ext cx="6502400" cy="4289882"/>
          </a:xfrm>
          <a:prstGeom prst="rect">
            <a:avLst/>
          </a:prstGeom>
        </p:spPr>
      </p:pic>
      <p:sp>
        <p:nvSpPr>
          <p:cNvPr id="8" name="TextBox 7">
            <a:extLst>
              <a:ext uri="{FF2B5EF4-FFF2-40B4-BE49-F238E27FC236}">
                <a16:creationId xmlns:a16="http://schemas.microsoft.com/office/drawing/2014/main" id="{E3996CB8-0D15-1E72-5E1F-79ED73D51CA6}"/>
              </a:ext>
            </a:extLst>
          </p:cNvPr>
          <p:cNvSpPr txBox="1"/>
          <p:nvPr/>
        </p:nvSpPr>
        <p:spPr>
          <a:xfrm>
            <a:off x="7221513" y="4959784"/>
            <a:ext cx="2694647" cy="369332"/>
          </a:xfrm>
          <a:prstGeom prst="rect">
            <a:avLst/>
          </a:prstGeom>
          <a:noFill/>
        </p:spPr>
        <p:txBody>
          <a:bodyPr wrap="square">
            <a:spAutoFit/>
          </a:bodyPr>
          <a:lstStyle/>
          <a:p>
            <a:r>
              <a:rPr lang="it-IT"/>
              <a:t> Module Arduino Uno R3</a:t>
            </a:r>
            <a:endParaRPr lang="en-US"/>
          </a:p>
        </p:txBody>
      </p:sp>
    </p:spTree>
    <p:extLst>
      <p:ext uri="{BB962C8B-B14F-4D97-AF65-F5344CB8AC3E}">
        <p14:creationId xmlns:p14="http://schemas.microsoft.com/office/powerpoint/2010/main" val="4076168591"/>
      </p:ext>
    </p:extLst>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5536D-A693-E282-28B3-86CC24EC8F4D}"/>
              </a:ext>
            </a:extLst>
          </p:cNvPr>
          <p:cNvSpPr>
            <a:spLocks noGrp="1"/>
          </p:cNvSpPr>
          <p:nvPr>
            <p:ph type="title"/>
          </p:nvPr>
        </p:nvSpPr>
        <p:spPr>
          <a:xfrm>
            <a:off x="2313094" y="172720"/>
            <a:ext cx="8192346" cy="731520"/>
          </a:xfrm>
        </p:spPr>
        <p:txBody>
          <a:bodyPr>
            <a:normAutofit/>
          </a:bodyPr>
          <a:lstStyle/>
          <a:p>
            <a:r>
              <a:rPr lang="en-US" sz="3200" b="1">
                <a:solidFill>
                  <a:schemeClr val="tx1"/>
                </a:solidFill>
                <a:latin typeface="Times New Roman" panose="02020603050405020304" pitchFamily="18" charset="0"/>
                <a:cs typeface="Times New Roman" panose="02020603050405020304" pitchFamily="18" charset="0"/>
              </a:rPr>
              <a:t>CHƯƠNG 1 : TỔNG QUAN</a:t>
            </a:r>
          </a:p>
        </p:txBody>
      </p:sp>
      <p:sp>
        <p:nvSpPr>
          <p:cNvPr id="3" name="Content Placeholder 2">
            <a:extLst>
              <a:ext uri="{FF2B5EF4-FFF2-40B4-BE49-F238E27FC236}">
                <a16:creationId xmlns:a16="http://schemas.microsoft.com/office/drawing/2014/main" id="{6C89D8D6-FCAF-7C36-AB89-F825A2583C9F}"/>
              </a:ext>
            </a:extLst>
          </p:cNvPr>
          <p:cNvSpPr>
            <a:spLocks noGrp="1"/>
          </p:cNvSpPr>
          <p:nvPr>
            <p:ph idx="1"/>
          </p:nvPr>
        </p:nvSpPr>
        <p:spPr>
          <a:xfrm>
            <a:off x="243840" y="1026161"/>
            <a:ext cx="10261600" cy="5831839"/>
          </a:xfrm>
        </p:spPr>
        <p:txBody>
          <a:bodyPr>
            <a:normAutofit/>
          </a:bodyPr>
          <a:lstStyle/>
          <a:p>
            <a:pPr marL="0" indent="0">
              <a:buNone/>
            </a:pP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1.3</a:t>
            </a:r>
            <a:r>
              <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Các</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thiết</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bị</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sử</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dụng</a:t>
            </a:r>
            <a:endParaRPr lang="en-US" sz="24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a:p>
            <a:pPr marL="0" indent="0">
              <a:buNone/>
            </a:pP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1.3.1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Thiết</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bị</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phần</a:t>
            </a:r>
            <a:r>
              <a:rPr lang="en-US" sz="2400" b="1">
                <a:solidFill>
                  <a:srgbClr val="000000"/>
                </a:solidFill>
                <a:latin typeface="Times New Roman" panose="02020603050405020304" pitchFamily="18" charset="0"/>
                <a:ea typeface="Arial" panose="020B0604020202020204" pitchFamily="34" charset="0"/>
                <a:cs typeface="Times New Roman" panose="02020603050405020304" pitchFamily="18" charset="0"/>
              </a:rPr>
              <a:t> </a:t>
            </a:r>
            <a:r>
              <a:rPr lang="en-US" sz="2400" b="1" err="1">
                <a:solidFill>
                  <a:srgbClr val="000000"/>
                </a:solidFill>
                <a:latin typeface="Times New Roman" panose="02020603050405020304" pitchFamily="18" charset="0"/>
                <a:ea typeface="Arial" panose="020B0604020202020204" pitchFamily="34" charset="0"/>
                <a:cs typeface="Times New Roman" panose="02020603050405020304" pitchFamily="18" charset="0"/>
              </a:rPr>
              <a:t>cứng</a:t>
            </a:r>
            <a:endParaRPr lang="vi-VN" sz="2400" b="1" noProof="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a:p>
            <a:pPr marL="0" indent="0">
              <a:buNone/>
            </a:pPr>
            <a:endParaRPr lang="en-US" sz="2400" b="1">
              <a:effectLst/>
              <a:latin typeface="Times New Roman" panose="02020603050405020304" pitchFamily="18" charset="0"/>
              <a:ea typeface="Arial" panose="020B0604020202020204" pitchFamily="34" charset="0"/>
              <a:cs typeface="Times New Roman" panose="02020603050405020304" pitchFamily="18" charset="0"/>
            </a:endParaRPr>
          </a:p>
          <a:p>
            <a:pPr marL="0" indent="0">
              <a:buNone/>
            </a:pPr>
            <a:endParaRPr lang="en-US"/>
          </a:p>
        </p:txBody>
      </p:sp>
      <p:sp>
        <p:nvSpPr>
          <p:cNvPr id="8" name="TextBox 7">
            <a:extLst>
              <a:ext uri="{FF2B5EF4-FFF2-40B4-BE49-F238E27FC236}">
                <a16:creationId xmlns:a16="http://schemas.microsoft.com/office/drawing/2014/main" id="{E3996CB8-0D15-1E72-5E1F-79ED73D51CA6}"/>
              </a:ext>
            </a:extLst>
          </p:cNvPr>
          <p:cNvSpPr txBox="1"/>
          <p:nvPr/>
        </p:nvSpPr>
        <p:spPr>
          <a:xfrm>
            <a:off x="6096000" y="3360451"/>
            <a:ext cx="2694647" cy="369332"/>
          </a:xfrm>
          <a:prstGeom prst="rect">
            <a:avLst/>
          </a:prstGeom>
          <a:noFill/>
        </p:spPr>
        <p:txBody>
          <a:bodyPr wrap="square">
            <a:spAutoFit/>
          </a:bodyPr>
          <a:lstStyle/>
          <a:p>
            <a:r>
              <a:rPr lang="vi-VN" sz="1800" b="1">
                <a:effectLst/>
                <a:latin typeface="Times New Roman" panose="02020603050405020304" pitchFamily="18" charset="0"/>
                <a:ea typeface="Arial" panose="020B0604020202020204" pitchFamily="34" charset="0"/>
              </a:rPr>
              <a:t>Module chuyển đổi I2C</a:t>
            </a:r>
            <a:endParaRPr lang="en-US" b="1"/>
          </a:p>
        </p:txBody>
      </p:sp>
      <p:pic>
        <p:nvPicPr>
          <p:cNvPr id="6" name="Picture 5">
            <a:extLst>
              <a:ext uri="{FF2B5EF4-FFF2-40B4-BE49-F238E27FC236}">
                <a16:creationId xmlns:a16="http://schemas.microsoft.com/office/drawing/2014/main" id="{DCE028AE-0824-ABD0-DB6E-E254CCE85210}"/>
              </a:ext>
            </a:extLst>
          </p:cNvPr>
          <p:cNvPicPr>
            <a:picLocks noChangeAspect="1"/>
          </p:cNvPicPr>
          <p:nvPr/>
        </p:nvPicPr>
        <p:blipFill>
          <a:blip r:embed="rId2"/>
          <a:stretch>
            <a:fillRect/>
          </a:stretch>
        </p:blipFill>
        <p:spPr>
          <a:xfrm>
            <a:off x="5193597" y="830392"/>
            <a:ext cx="4487045" cy="2530059"/>
          </a:xfrm>
          <a:prstGeom prst="rect">
            <a:avLst/>
          </a:prstGeom>
        </p:spPr>
      </p:pic>
      <p:sp>
        <p:nvSpPr>
          <p:cNvPr id="9" name="TextBox 8">
            <a:extLst>
              <a:ext uri="{FF2B5EF4-FFF2-40B4-BE49-F238E27FC236}">
                <a16:creationId xmlns:a16="http://schemas.microsoft.com/office/drawing/2014/main" id="{5A65321A-5FE9-FE3C-FD0F-87E3AF6C41A1}"/>
              </a:ext>
            </a:extLst>
          </p:cNvPr>
          <p:cNvSpPr txBox="1"/>
          <p:nvPr/>
        </p:nvSpPr>
        <p:spPr>
          <a:xfrm>
            <a:off x="662021" y="3164681"/>
            <a:ext cx="6101080" cy="3693319"/>
          </a:xfrm>
          <a:prstGeom prst="rect">
            <a:avLst/>
          </a:prstGeom>
          <a:noFill/>
        </p:spPr>
        <p:txBody>
          <a:bodyPr wrap="square">
            <a:spAutoFit/>
          </a:bodyPr>
          <a:lstStyle/>
          <a:p>
            <a:r>
              <a:rPr lang="vi-VN"/>
              <a:t>Thông số kỹ thuật</a:t>
            </a:r>
          </a:p>
          <a:p>
            <a:r>
              <a:rPr lang="vi-VN"/>
              <a:t>•	Điện áp hoạt động: 2.5-6V DC</a:t>
            </a:r>
          </a:p>
          <a:p>
            <a:r>
              <a:rPr lang="vi-VN"/>
              <a:t>•	Hỗ trợ màn hình: LCD1602,1604,2004 (driver HD44780)</a:t>
            </a:r>
          </a:p>
          <a:p>
            <a:r>
              <a:rPr lang="vi-VN"/>
              <a:t>•	Giao tiếp: I2C</a:t>
            </a:r>
          </a:p>
          <a:p>
            <a:r>
              <a:rPr lang="vi-VN"/>
              <a:t>•	Địa chỉ mặc định: 0X27 (có thể điều chỉnh bằng ngắn mạch chân A0/A1/A2)</a:t>
            </a:r>
          </a:p>
          <a:p>
            <a:r>
              <a:rPr lang="vi-VN"/>
              <a:t>•	Kích thước: 41.5mm(L) x 19mm(W) x 15.3mm(H)</a:t>
            </a:r>
          </a:p>
          <a:p>
            <a:r>
              <a:rPr lang="vi-VN"/>
              <a:t>•	Trọng lượng: 5g</a:t>
            </a:r>
          </a:p>
          <a:p>
            <a:r>
              <a:rPr lang="vi-VN"/>
              <a:t>•	Tích hợp Jump chốt để cung cấp đèn cho LCD hoặc ngắt</a:t>
            </a:r>
          </a:p>
          <a:p>
            <a:r>
              <a:rPr lang="vi-VN"/>
              <a:t>•	Tích hợp biến trở xoay điều chỉnh độ tƣơng phản cho LCD</a:t>
            </a:r>
          </a:p>
        </p:txBody>
      </p:sp>
    </p:spTree>
    <p:extLst>
      <p:ext uri="{BB962C8B-B14F-4D97-AF65-F5344CB8AC3E}">
        <p14:creationId xmlns:p14="http://schemas.microsoft.com/office/powerpoint/2010/main" val="4885093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410</TotalTime>
  <Words>2757</Words>
  <Application>Microsoft Office PowerPoint</Application>
  <PresentationFormat>Widescreen</PresentationFormat>
  <Paragraphs>280</Paragraphs>
  <Slides>33</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arial</vt:lpstr>
      <vt:lpstr>Gabriola</vt:lpstr>
      <vt:lpstr>Symbol</vt:lpstr>
      <vt:lpstr>Times New Roman</vt:lpstr>
      <vt:lpstr>Trebuchet MS</vt:lpstr>
      <vt:lpstr>Wingdings 3</vt:lpstr>
      <vt:lpstr>Facet</vt:lpstr>
      <vt:lpstr>HỌC VIỆN KỸ THUẬT MẬT MÃ KHOA CÔNG NGHỆ THÔNG TIN </vt:lpstr>
      <vt:lpstr>LỜI NÓI ĐẦU </vt:lpstr>
      <vt:lpstr>CHƯƠNG 1 : TỔNG QUAN</vt:lpstr>
      <vt:lpstr>CHƯƠNG 1 : TỔNG QUAN</vt:lpstr>
      <vt:lpstr>CHƯƠNG 1 : TỔNG QUAN</vt:lpstr>
      <vt:lpstr>CHƯƠNG 1 : TỔNG QUAN</vt:lpstr>
      <vt:lpstr>CHƯƠNG 1 : TỔNG QUAN</vt:lpstr>
      <vt:lpstr>CHƯƠNG 1 : TỔNG QUAN</vt:lpstr>
      <vt:lpstr>CHƯƠNG 1 : TỔNG QUAN</vt:lpstr>
      <vt:lpstr>CHƯƠNG 1 : TỔNG QUAN</vt:lpstr>
      <vt:lpstr>CHƯƠNG 1 : TỔNG QUAN</vt:lpstr>
      <vt:lpstr>CHƯƠNG 1 : TỔNG QUAN</vt:lpstr>
      <vt:lpstr>CHƯƠNG 1 : TỔNG QUAN</vt:lpstr>
      <vt:lpstr>CHƯƠNG 1 : TỔNG QUAN</vt:lpstr>
      <vt:lpstr>CHƯƠNG 1 : TỔNG QUAN</vt:lpstr>
      <vt:lpstr>PowerPoint Presentation</vt:lpstr>
      <vt:lpstr>PowerPoint Presentation</vt:lpstr>
      <vt:lpstr>PowerPoint Presentation</vt:lpstr>
      <vt:lpstr>CHƯƠNG 2 : PHÂN TÍCH THIẾT KẾ HỆ THỐNG</vt:lpstr>
      <vt:lpstr>CHƯƠNG 2 : PHÂN TÍCH THIẾT KẾ HỆ THỐNG</vt:lpstr>
      <vt:lpstr>CHƯƠNG 2 : PHÂN TÍCH THIẾT KẾ HỆ THỐNG</vt:lpstr>
      <vt:lpstr>CHƯƠNG 2 : PHÂN TÍCH THIẾT KẾ HỆ THỐNG</vt:lpstr>
      <vt:lpstr>CHƯƠNG 2 : PHÂN TÍCH THIẾT KẾ HỆ THỐNG</vt:lpstr>
      <vt:lpstr>Đặc tả ca sử dụng Keypad</vt:lpstr>
      <vt:lpstr>Đặc tả ca sử dụng RFID</vt:lpstr>
      <vt:lpstr>PowerPoint Presentation</vt:lpstr>
      <vt:lpstr>PowerPoint Presentation</vt:lpstr>
      <vt:lpstr>PowerPoint Presentation</vt:lpstr>
      <vt:lpstr>PowerPoint Presentation</vt:lpstr>
      <vt:lpstr>CHƯƠNG 3: THỰC NGHIỆM</vt:lpstr>
      <vt:lpstr>PowerPoint Presentation</vt:lpstr>
      <vt:lpstr>PowerPoint Presentation</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HỌC VIỆN KỸ THUẬT MẬT MÃ KHOA CÔNG NGHỆ THÔNG TIN </dc:title>
  <dc:creator>Linh Nguyễn Văn</dc:creator>
  <cp:lastModifiedBy>Linh Nguyễn Văn</cp:lastModifiedBy>
  <cp:revision>13</cp:revision>
  <dcterms:created xsi:type="dcterms:W3CDTF">2022-10-24T02:39:26Z</dcterms:created>
  <dcterms:modified xsi:type="dcterms:W3CDTF">2022-11-07T16:33:23Z</dcterms:modified>
</cp:coreProperties>
</file>